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404" r:id="rId2"/>
    <p:sldId id="356" r:id="rId3"/>
    <p:sldId id="376" r:id="rId4"/>
    <p:sldId id="366" r:id="rId5"/>
    <p:sldId id="359" r:id="rId6"/>
    <p:sldId id="357" r:id="rId7"/>
    <p:sldId id="378" r:id="rId8"/>
    <p:sldId id="407" r:id="rId9"/>
    <p:sldId id="363" r:id="rId10"/>
    <p:sldId id="354" r:id="rId11"/>
    <p:sldId id="373" r:id="rId12"/>
    <p:sldId id="374" r:id="rId13"/>
    <p:sldId id="394" r:id="rId14"/>
    <p:sldId id="372" r:id="rId15"/>
    <p:sldId id="380" r:id="rId16"/>
    <p:sldId id="381" r:id="rId17"/>
    <p:sldId id="382" r:id="rId18"/>
    <p:sldId id="383" r:id="rId19"/>
    <p:sldId id="390" r:id="rId20"/>
    <p:sldId id="391" r:id="rId21"/>
    <p:sldId id="392" r:id="rId22"/>
    <p:sldId id="405" r:id="rId23"/>
    <p:sldId id="386" r:id="rId24"/>
    <p:sldId id="410" r:id="rId25"/>
    <p:sldId id="409" r:id="rId26"/>
    <p:sldId id="408" r:id="rId27"/>
    <p:sldId id="379" r:id="rId2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bg1"/>
        </a:solidFill>
        <a:latin typeface="Arial Narrow" pitchFamily="34" charset="0"/>
        <a:ea typeface="+mn-ea"/>
        <a:cs typeface="Arial" pitchFamily="34" charset="0"/>
      </a:defRPr>
    </a:lvl1pPr>
    <a:lvl2pPr marL="457200" algn="l" defTabSz="457200" rtl="0" fontAlgn="base">
      <a:spcBef>
        <a:spcPct val="0"/>
      </a:spcBef>
      <a:spcAft>
        <a:spcPct val="0"/>
      </a:spcAft>
      <a:defRPr kern="1200">
        <a:solidFill>
          <a:schemeClr val="bg1"/>
        </a:solidFill>
        <a:latin typeface="Arial Narrow" pitchFamily="34" charset="0"/>
        <a:ea typeface="+mn-ea"/>
        <a:cs typeface="Arial" pitchFamily="34" charset="0"/>
      </a:defRPr>
    </a:lvl2pPr>
    <a:lvl3pPr marL="914400" algn="l" defTabSz="457200" rtl="0" fontAlgn="base">
      <a:spcBef>
        <a:spcPct val="0"/>
      </a:spcBef>
      <a:spcAft>
        <a:spcPct val="0"/>
      </a:spcAft>
      <a:defRPr kern="1200">
        <a:solidFill>
          <a:schemeClr val="bg1"/>
        </a:solidFill>
        <a:latin typeface="Arial Narrow" pitchFamily="34" charset="0"/>
        <a:ea typeface="+mn-ea"/>
        <a:cs typeface="Arial" pitchFamily="34" charset="0"/>
      </a:defRPr>
    </a:lvl3pPr>
    <a:lvl4pPr marL="1371600" algn="l" defTabSz="457200" rtl="0" fontAlgn="base">
      <a:spcBef>
        <a:spcPct val="0"/>
      </a:spcBef>
      <a:spcAft>
        <a:spcPct val="0"/>
      </a:spcAft>
      <a:defRPr kern="1200">
        <a:solidFill>
          <a:schemeClr val="bg1"/>
        </a:solidFill>
        <a:latin typeface="Arial Narrow" pitchFamily="34" charset="0"/>
        <a:ea typeface="+mn-ea"/>
        <a:cs typeface="Arial" pitchFamily="34" charset="0"/>
      </a:defRPr>
    </a:lvl4pPr>
    <a:lvl5pPr marL="1828800" algn="l" defTabSz="457200" rtl="0" fontAlgn="base">
      <a:spcBef>
        <a:spcPct val="0"/>
      </a:spcBef>
      <a:spcAft>
        <a:spcPct val="0"/>
      </a:spcAft>
      <a:defRPr kern="1200">
        <a:solidFill>
          <a:schemeClr val="bg1"/>
        </a:solidFill>
        <a:latin typeface="Arial Narrow" pitchFamily="34" charset="0"/>
        <a:ea typeface="+mn-ea"/>
        <a:cs typeface="Arial" pitchFamily="34" charset="0"/>
      </a:defRPr>
    </a:lvl5pPr>
    <a:lvl6pPr marL="2286000" algn="l" defTabSz="914400" rtl="0" eaLnBrk="1" latinLnBrk="0" hangingPunct="1">
      <a:defRPr kern="1200">
        <a:solidFill>
          <a:schemeClr val="bg1"/>
        </a:solidFill>
        <a:latin typeface="Arial Narrow" pitchFamily="34" charset="0"/>
        <a:ea typeface="+mn-ea"/>
        <a:cs typeface="Arial" pitchFamily="34" charset="0"/>
      </a:defRPr>
    </a:lvl6pPr>
    <a:lvl7pPr marL="2743200" algn="l" defTabSz="914400" rtl="0" eaLnBrk="1" latinLnBrk="0" hangingPunct="1">
      <a:defRPr kern="1200">
        <a:solidFill>
          <a:schemeClr val="bg1"/>
        </a:solidFill>
        <a:latin typeface="Arial Narrow" pitchFamily="34" charset="0"/>
        <a:ea typeface="+mn-ea"/>
        <a:cs typeface="Arial" pitchFamily="34" charset="0"/>
      </a:defRPr>
    </a:lvl7pPr>
    <a:lvl8pPr marL="3200400" algn="l" defTabSz="914400" rtl="0" eaLnBrk="1" latinLnBrk="0" hangingPunct="1">
      <a:defRPr kern="1200">
        <a:solidFill>
          <a:schemeClr val="bg1"/>
        </a:solidFill>
        <a:latin typeface="Arial Narrow" pitchFamily="34" charset="0"/>
        <a:ea typeface="+mn-ea"/>
        <a:cs typeface="Arial" pitchFamily="34" charset="0"/>
      </a:defRPr>
    </a:lvl8pPr>
    <a:lvl9pPr marL="3657600" algn="l" defTabSz="914400" rtl="0" eaLnBrk="1" latinLnBrk="0" hangingPunct="1">
      <a:defRPr kern="1200">
        <a:solidFill>
          <a:schemeClr val="bg1"/>
        </a:solidFill>
        <a:latin typeface="Arial Narrow"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2126"/>
    <a:srgbClr val="E41E2A"/>
    <a:srgbClr val="FF3F3A"/>
    <a:srgbClr val="FF2228"/>
    <a:srgbClr val="333333"/>
    <a:srgbClr val="CC0000"/>
    <a:srgbClr val="4D4D4D"/>
    <a:srgbClr val="7F7F7F"/>
    <a:srgbClr val="3337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71262" autoAdjust="0"/>
  </p:normalViewPr>
  <p:slideViewPr>
    <p:cSldViewPr snapToGrid="0" snapToObjects="1">
      <p:cViewPr>
        <p:scale>
          <a:sx n="70" d="100"/>
          <a:sy n="70" d="100"/>
        </p:scale>
        <p:origin x="-1104" y="-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solidFill>
                  <a:schemeClr val="tx1"/>
                </a:solidFill>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solidFill>
                  <a:schemeClr val="tx1"/>
                </a:solidFill>
                <a:latin typeface="+mn-lt"/>
                <a:cs typeface="+mn-cs"/>
              </a:defRPr>
            </a:lvl1pPr>
          </a:lstStyle>
          <a:p>
            <a:pPr>
              <a:defRPr/>
            </a:pPr>
            <a:fld id="{0C3A9133-4D3C-4C1A-9BB4-3033F922E037}" type="datetimeFigureOut">
              <a:rPr lang="en-US"/>
              <a:pPr>
                <a:defRPr/>
              </a:pPr>
              <a:t>9/8/2013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solidFill>
                  <a:schemeClr val="tx1"/>
                </a:solidFill>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solidFill>
                  <a:schemeClr val="tx1"/>
                </a:solidFill>
                <a:latin typeface="+mn-lt"/>
                <a:cs typeface="+mn-cs"/>
              </a:defRPr>
            </a:lvl1pPr>
          </a:lstStyle>
          <a:p>
            <a:pPr>
              <a:defRPr/>
            </a:pPr>
            <a:fld id="{C45F725C-3C8D-4AB2-ACEF-D3B07B31F585}" type="slidenum">
              <a:rPr lang="en-US"/>
              <a:pPr>
                <a:defRPr/>
              </a:pPr>
              <a:t>‹#›</a:t>
            </a:fld>
            <a:endParaRPr lang="en-US"/>
          </a:p>
        </p:txBody>
      </p:sp>
    </p:spTree>
    <p:extLst>
      <p:ext uri="{BB962C8B-B14F-4D97-AF65-F5344CB8AC3E}">
        <p14:creationId xmlns:p14="http://schemas.microsoft.com/office/powerpoint/2010/main" val="22587394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Welcome everyone to our Climate Ambassador workshop brought to you by The Coca-Cola Company and our partner the World Wildlife Fund. </a:t>
            </a:r>
            <a:endParaRPr lang="en-US" dirty="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1</a:t>
            </a:fld>
            <a:endParaRPr lang="en-US"/>
          </a:p>
        </p:txBody>
      </p:sp>
    </p:spTree>
    <p:extLst>
      <p:ext uri="{BB962C8B-B14F-4D97-AF65-F5344CB8AC3E}">
        <p14:creationId xmlns:p14="http://schemas.microsoft.com/office/powerpoint/2010/main" val="64446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Climate Ambassador</a:t>
            </a:r>
            <a:r>
              <a:rPr lang="en-US" baseline="0" dirty="0" smtClean="0"/>
              <a:t> training was developed to train experts in our system to help </a:t>
            </a:r>
          </a:p>
          <a:p>
            <a:endParaRPr lang="en-US" baseline="0"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Introduction: The 2020 Climate Target and the Role of Climate Ambassadors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STRATEGIC BACKGROUND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Coca-Cola Company is expanding its carbon targets </a:t>
            </a:r>
            <a:r>
              <a:rPr lang="en-US" sz="1200" u="sng" kern="1200" dirty="0" smtClean="0">
                <a:solidFill>
                  <a:schemeClr val="tx1"/>
                </a:solidFill>
                <a:effectLst/>
                <a:latin typeface="+mn-lt"/>
                <a:ea typeface="+mn-ea"/>
                <a:cs typeface="+mn-cs"/>
              </a:rPr>
              <a:t>from manufacturing </a:t>
            </a:r>
            <a:r>
              <a:rPr lang="en-US" sz="1200" kern="1200" dirty="0" smtClean="0">
                <a:solidFill>
                  <a:schemeClr val="tx1"/>
                </a:solidFill>
                <a:effectLst/>
                <a:latin typeface="+mn-lt"/>
                <a:ea typeface="+mn-ea"/>
                <a:cs typeface="+mn-cs"/>
              </a:rPr>
              <a:t>to encompass </a:t>
            </a:r>
            <a:r>
              <a:rPr lang="en-US" sz="1200" i="1" kern="1200" dirty="0" smtClean="0">
                <a:solidFill>
                  <a:schemeClr val="tx1"/>
                </a:solidFill>
                <a:effectLst/>
                <a:latin typeface="+mn-lt"/>
                <a:ea typeface="+mn-ea"/>
                <a:cs typeface="+mn-cs"/>
              </a:rPr>
              <a:t>additional </a:t>
            </a:r>
            <a:r>
              <a:rPr lang="en-US" sz="1200" kern="1200" dirty="0" smtClean="0">
                <a:solidFill>
                  <a:schemeClr val="tx1"/>
                </a:solidFill>
                <a:effectLst/>
                <a:latin typeface="+mn-lt"/>
                <a:ea typeface="+mn-ea"/>
                <a:cs typeface="+mn-cs"/>
              </a:rPr>
              <a:t>scope 3 elements across the </a:t>
            </a:r>
            <a:r>
              <a:rPr lang="en-US" sz="1200" u="sng" kern="1200" dirty="0" smtClean="0">
                <a:solidFill>
                  <a:schemeClr val="tx1"/>
                </a:solidFill>
                <a:effectLst/>
                <a:latin typeface="+mn-lt"/>
                <a:ea typeface="+mn-ea"/>
                <a:cs typeface="+mn-cs"/>
              </a:rPr>
              <a:t>broader supply/value chain</a:t>
            </a:r>
            <a:r>
              <a:rPr lang="en-US" sz="1200" kern="1200" dirty="0" smtClean="0">
                <a:solidFill>
                  <a:schemeClr val="tx1"/>
                </a:solidFill>
                <a:effectLst/>
                <a:latin typeface="+mn-lt"/>
                <a:ea typeface="+mn-ea"/>
                <a:cs typeface="+mn-cs"/>
              </a:rPr>
              <a:t>, including upstream (ingredients and packaging) and downstream (distribution and refrigeration).  The Company has adopted a new target to reduce the carbon footprint of the “drink in your hand” over this decade (2010-2020). This shift will require an additional set of capabilities to deliver on the new targets. For example, our employees will need to reach outside of their sphere of business control to partner with suppliers on emissions reductions projects –like reducing fertilizer use in our corn/sugar/citrus supply, reducing packaging, reducing fuel intensity in distribution, etc.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As part of building a new set of capabilities, the World Wildlife Fund partnered with The Coca-Cola Company to train a corps of Coca-Cola Climate Ambassadors as internal spokespeople and champions of climate innovation along the supply chain.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10</a:t>
            </a:fld>
            <a:endParaRPr lang="en-US"/>
          </a:p>
        </p:txBody>
      </p:sp>
    </p:spTree>
    <p:extLst>
      <p:ext uri="{BB962C8B-B14F-4D97-AF65-F5344CB8AC3E}">
        <p14:creationId xmlns:p14="http://schemas.microsoft.com/office/powerpoint/2010/main" val="2926237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EXERCISE</a:t>
            </a:r>
          </a:p>
          <a:p>
            <a:endParaRPr lang="en-US" sz="1200" b="1"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u="none" kern="1200" dirty="0" smtClean="0">
                <a:solidFill>
                  <a:schemeClr val="bg1"/>
                </a:solidFill>
                <a:latin typeface="+mn-lt"/>
                <a:ea typeface="+mn-ea"/>
                <a:cs typeface="+mn-cs"/>
              </a:rPr>
              <a:t>Divide into two</a:t>
            </a:r>
            <a:r>
              <a:rPr lang="en-US" sz="1200" b="0" u="none" kern="1200" baseline="0" dirty="0" smtClean="0">
                <a:solidFill>
                  <a:schemeClr val="bg1"/>
                </a:solidFill>
                <a:latin typeface="+mn-lt"/>
                <a:ea typeface="+mn-ea"/>
                <a:cs typeface="+mn-cs"/>
              </a:rPr>
              <a:t> groups</a:t>
            </a:r>
          </a:p>
          <a:p>
            <a:pPr marL="171450" indent="-171450">
              <a:buFont typeface="Arial" pitchFamily="34" charset="0"/>
              <a:buChar char="•"/>
            </a:pPr>
            <a:r>
              <a:rPr lang="en-US" baseline="0" dirty="0" smtClean="0"/>
              <a:t>Individually, write down as many carbon reduction opportunities as you see in the video</a:t>
            </a:r>
          </a:p>
          <a:p>
            <a:pPr marL="171450" indent="-171450">
              <a:buFont typeface="Arial" pitchFamily="34" charset="0"/>
              <a:buChar char="•"/>
            </a:pPr>
            <a:r>
              <a:rPr lang="en-US" baseline="0" dirty="0" smtClean="0"/>
              <a:t>In your groups, discuss, come up with a comprehensive list of all those </a:t>
            </a:r>
            <a:r>
              <a:rPr lang="en-US" u="sng" baseline="0" dirty="0" smtClean="0"/>
              <a:t>different</a:t>
            </a:r>
            <a:r>
              <a:rPr lang="en-US" baseline="0" dirty="0" smtClean="0"/>
              <a:t> opportunities you saw </a:t>
            </a:r>
          </a:p>
          <a:p>
            <a:pPr marL="0" indent="0">
              <a:buFont typeface="Arial"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D817C3F8-7FE1-44B2-992F-AA46AD7223CE}" type="slidenum">
              <a:rPr lang="en-US" smtClean="0"/>
              <a:t>11</a:t>
            </a:fld>
            <a:endParaRPr lang="en-US"/>
          </a:p>
        </p:txBody>
      </p:sp>
    </p:spTree>
    <p:extLst>
      <p:ext uri="{BB962C8B-B14F-4D97-AF65-F5344CB8AC3E}">
        <p14:creationId xmlns:p14="http://schemas.microsoft.com/office/powerpoint/2010/main" val="1033362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r>
              <a:rPr lang="en-US" baseline="0" dirty="0" smtClean="0"/>
              <a:t> WILL BE EMBEDDED.</a:t>
            </a:r>
          </a:p>
          <a:p>
            <a:endParaRPr lang="en-US" baseline="0" dirty="0" smtClean="0"/>
          </a:p>
          <a:p>
            <a:r>
              <a:rPr lang="en-US" baseline="0" dirty="0" smtClean="0"/>
              <a:t>Right after the video, how many opportunities for emissions reductions can you remember from the video?</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12</a:t>
            </a:fld>
            <a:endParaRPr lang="en-US"/>
          </a:p>
        </p:txBody>
      </p:sp>
    </p:spTree>
    <p:extLst>
      <p:ext uri="{BB962C8B-B14F-4D97-AF65-F5344CB8AC3E}">
        <p14:creationId xmlns:p14="http://schemas.microsoft.com/office/powerpoint/2010/main" val="32183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 does that all mean for Climate Ambassadors? This program was designed so that a core group of leaders can catalyze Coca-Cola’s action along the value chain.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13</a:t>
            </a:fld>
            <a:endParaRPr lang="en-US"/>
          </a:p>
        </p:txBody>
      </p:sp>
    </p:spTree>
    <p:extLst>
      <p:ext uri="{BB962C8B-B14F-4D97-AF65-F5344CB8AC3E}">
        <p14:creationId xmlns:p14="http://schemas.microsoft.com/office/powerpoint/2010/main" val="3608557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Congratulations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being part of this inaugural Climate Ambassador team.  Thank you again for participating in this training.  Before continuing,</a:t>
            </a:r>
            <a:r>
              <a:rPr lang="en-US" sz="1200" kern="1200" baseline="0" dirty="0" smtClean="0">
                <a:solidFill>
                  <a:schemeClr val="tx1"/>
                </a:solidFill>
                <a:effectLst/>
                <a:latin typeface="+mn-lt"/>
                <a:ea typeface="+mn-ea"/>
                <a:cs typeface="+mn-cs"/>
              </a:rPr>
              <a:t> let’s </a:t>
            </a:r>
            <a:r>
              <a:rPr lang="en-US" sz="1200" kern="1200" dirty="0" smtClean="0">
                <a:solidFill>
                  <a:schemeClr val="tx1"/>
                </a:solidFill>
                <a:effectLst/>
                <a:latin typeface="+mn-lt"/>
                <a:ea typeface="+mn-ea"/>
                <a:cs typeface="+mn-cs"/>
              </a:rPr>
              <a:t>recognize our partners and the group of individuals across the system who have invested time and energy to help us develop our strategies and meet our goals. This slide lists the team who worked over the course of 18 months to help shape the new 2020 climate commitment.</a:t>
            </a:r>
          </a:p>
          <a:p>
            <a:r>
              <a:rPr lang="en-US" sz="1200" kern="1200" dirty="0" smtClean="0">
                <a:solidFill>
                  <a:schemeClr val="tx1"/>
                </a:solidFill>
                <a:effectLst/>
                <a:latin typeface="+mn-lt"/>
                <a:ea typeface="+mn-ea"/>
                <a:cs typeface="+mn-cs"/>
              </a:rPr>
              <a:t> </a:t>
            </a:r>
          </a:p>
          <a:p>
            <a:r>
              <a:rPr lang="en-US" sz="2400" b="0" u="none" baseline="0" dirty="0" smtClean="0"/>
              <a:t>The team includes:</a:t>
            </a:r>
          </a:p>
          <a:p>
            <a:pPr marL="796824" lvl="1" indent="-342900" defTabSz="907848" eaLnBrk="1" fontAlgn="auto" hangingPunct="1">
              <a:spcBef>
                <a:spcPts val="0"/>
              </a:spcBef>
              <a:spcAft>
                <a:spcPts val="0"/>
              </a:spcAft>
              <a:buFont typeface="Arial" pitchFamily="34" charset="0"/>
              <a:buChar char="•"/>
              <a:defRPr/>
            </a:pPr>
            <a:r>
              <a:rPr lang="en-US" sz="2400" b="0" u="none" dirty="0" smtClean="0"/>
              <a:t>Jake Backus, Customer Sustainability Director, Customer and Commercial Leadership</a:t>
            </a:r>
          </a:p>
          <a:p>
            <a:pPr marL="796824" lvl="1" indent="-342900" defTabSz="907848" eaLnBrk="1" fontAlgn="auto" hangingPunct="1">
              <a:spcBef>
                <a:spcPts val="0"/>
              </a:spcBef>
              <a:spcAft>
                <a:spcPts val="0"/>
              </a:spcAft>
              <a:buFont typeface="Arial" pitchFamily="34" charset="0"/>
              <a:buChar char="•"/>
              <a:defRPr/>
            </a:pPr>
            <a:r>
              <a:rPr lang="en-US" sz="2400" b="0" u="none" dirty="0" smtClean="0"/>
              <a:t>Tim </a:t>
            </a:r>
            <a:r>
              <a:rPr lang="en-US" sz="2400" b="0" u="none" dirty="0" err="1" smtClean="0"/>
              <a:t>Copeman</a:t>
            </a:r>
            <a:r>
              <a:rPr lang="en-US" sz="2400" b="0" u="none" dirty="0" smtClean="0"/>
              <a:t>, Group Environmental Manager, Coca-Cola Hellenic</a:t>
            </a:r>
          </a:p>
          <a:p>
            <a:pPr marL="796824" lvl="1" indent="-342900" defTabSz="907848" eaLnBrk="1" fontAlgn="auto" hangingPunct="1">
              <a:spcBef>
                <a:spcPts val="0"/>
              </a:spcBef>
              <a:spcAft>
                <a:spcPts val="0"/>
              </a:spcAft>
              <a:buFont typeface="Arial" pitchFamily="34" charset="0"/>
              <a:buChar char="•"/>
              <a:defRPr/>
            </a:pPr>
            <a:r>
              <a:rPr lang="en-US" sz="2400" b="0" u="none" dirty="0" smtClean="0"/>
              <a:t>Richard Crowther, Manager of Sustainable Energy, Coca-Cola Refreshments</a:t>
            </a:r>
          </a:p>
          <a:p>
            <a:pPr marL="796824" lvl="1" indent="-342900" defTabSz="907848" eaLnBrk="1" fontAlgn="auto" hangingPunct="1">
              <a:spcBef>
                <a:spcPts val="0"/>
              </a:spcBef>
              <a:spcAft>
                <a:spcPts val="0"/>
              </a:spcAft>
              <a:buFont typeface="Arial" pitchFamily="34" charset="0"/>
              <a:buChar char="•"/>
              <a:defRPr/>
            </a:pPr>
            <a:r>
              <a:rPr lang="en-US" sz="2400" b="0" u="none" dirty="0" smtClean="0"/>
              <a:t>Lucinda </a:t>
            </a:r>
            <a:r>
              <a:rPr lang="en-US" sz="2400" b="0" u="none" dirty="0" err="1" smtClean="0"/>
              <a:t>Hensman</a:t>
            </a:r>
            <a:r>
              <a:rPr lang="en-US" sz="2400" b="0" u="none" dirty="0" smtClean="0"/>
              <a:t>, Associate Director, CRS Communications, Coca-Cola Enterprises</a:t>
            </a:r>
          </a:p>
          <a:p>
            <a:pPr marL="796824" lvl="1" indent="-342900" defTabSz="907848" eaLnBrk="1" fontAlgn="auto" hangingPunct="1">
              <a:spcBef>
                <a:spcPts val="0"/>
              </a:spcBef>
              <a:spcAft>
                <a:spcPts val="0"/>
              </a:spcAft>
              <a:buFont typeface="Arial" pitchFamily="34" charset="0"/>
              <a:buChar char="•"/>
              <a:defRPr/>
            </a:pPr>
            <a:r>
              <a:rPr lang="en-US" sz="2400" b="0" u="none" dirty="0" smtClean="0"/>
              <a:t>Alfredo </a:t>
            </a:r>
            <a:r>
              <a:rPr lang="en-US" sz="2400" b="0" u="none" dirty="0" err="1" smtClean="0"/>
              <a:t>Illescas</a:t>
            </a:r>
            <a:r>
              <a:rPr lang="en-US" sz="2400" b="0" u="none" dirty="0" smtClean="0"/>
              <a:t>, (former) Environmental Director, Coca-Cola </a:t>
            </a:r>
            <a:r>
              <a:rPr lang="en-US" sz="2400" b="0" u="none" dirty="0" err="1" smtClean="0"/>
              <a:t>Femsa</a:t>
            </a:r>
            <a:endParaRPr lang="en-US" sz="2400" b="0" u="none" dirty="0" smtClean="0"/>
          </a:p>
          <a:p>
            <a:pPr marL="796824" lvl="1" indent="-342900" defTabSz="907848" eaLnBrk="1" fontAlgn="auto" hangingPunct="1">
              <a:spcBef>
                <a:spcPts val="0"/>
              </a:spcBef>
              <a:spcAft>
                <a:spcPts val="0"/>
              </a:spcAft>
              <a:buFont typeface="Arial" pitchFamily="34" charset="0"/>
              <a:buChar char="•"/>
              <a:defRPr/>
            </a:pPr>
            <a:r>
              <a:rPr lang="en-US" sz="2400" b="0" u="none" dirty="0" smtClean="0"/>
              <a:t>Bryan Jacob , Director of Climate Protection, Office of Sustainability</a:t>
            </a:r>
          </a:p>
          <a:p>
            <a:pPr marL="796824" lvl="1" indent="-342900" defTabSz="907848" eaLnBrk="1" fontAlgn="auto" hangingPunct="1">
              <a:spcBef>
                <a:spcPts val="0"/>
              </a:spcBef>
              <a:spcAft>
                <a:spcPts val="0"/>
              </a:spcAft>
              <a:buFont typeface="Arial" pitchFamily="34" charset="0"/>
              <a:buChar char="•"/>
              <a:defRPr/>
            </a:pPr>
            <a:r>
              <a:rPr lang="en-US" sz="2400" b="0" u="none" dirty="0" smtClean="0"/>
              <a:t>Ben R. Jordan, Director of Supplier Sustainability, Global Sustainable Procurement</a:t>
            </a:r>
          </a:p>
          <a:p>
            <a:pPr marL="796824" lvl="1" indent="-342900" defTabSz="907848" eaLnBrk="1" fontAlgn="auto" hangingPunct="1">
              <a:spcBef>
                <a:spcPts val="0"/>
              </a:spcBef>
              <a:spcAft>
                <a:spcPts val="0"/>
              </a:spcAft>
              <a:buFont typeface="Arial" pitchFamily="34" charset="0"/>
              <a:buChar char="•"/>
              <a:defRPr/>
            </a:pPr>
            <a:r>
              <a:rPr lang="en-US" sz="2400" b="0" u="none" dirty="0" smtClean="0"/>
              <a:t>Mario </a:t>
            </a:r>
            <a:r>
              <a:rPr lang="en-US" sz="2400" b="0" u="none" dirty="0" err="1" smtClean="0"/>
              <a:t>LaTorre</a:t>
            </a:r>
            <a:r>
              <a:rPr lang="en-US" sz="2400" b="0" u="none" dirty="0" smtClean="0"/>
              <a:t>, Environmental Director, Coca-Cola </a:t>
            </a:r>
            <a:r>
              <a:rPr lang="en-US" sz="2400" b="0" u="none" dirty="0" err="1" smtClean="0"/>
              <a:t>Andina</a:t>
            </a:r>
            <a:endParaRPr lang="en-US" sz="2400" b="0" u="none" dirty="0" smtClean="0"/>
          </a:p>
          <a:p>
            <a:pPr marL="796824" lvl="1" indent="-342900" defTabSz="907848" eaLnBrk="1" fontAlgn="auto" hangingPunct="1">
              <a:spcBef>
                <a:spcPts val="0"/>
              </a:spcBef>
              <a:spcAft>
                <a:spcPts val="0"/>
              </a:spcAft>
              <a:buFont typeface="Arial" pitchFamily="34" charset="0"/>
              <a:buChar char="•"/>
              <a:defRPr/>
            </a:pPr>
            <a:r>
              <a:rPr lang="en-US" sz="2400" b="0" u="none" dirty="0" smtClean="0"/>
              <a:t>Carlos Pacheco, Energy Efficiency Manager, Safety and Environmental Sustainability</a:t>
            </a:r>
          </a:p>
          <a:p>
            <a:pPr marL="796824" lvl="1" indent="-342900" defTabSz="907848" eaLnBrk="1" fontAlgn="auto" hangingPunct="1">
              <a:spcBef>
                <a:spcPts val="0"/>
              </a:spcBef>
              <a:spcAft>
                <a:spcPts val="0"/>
              </a:spcAft>
              <a:buFont typeface="Arial" pitchFamily="34" charset="0"/>
              <a:buChar char="•"/>
              <a:defRPr/>
            </a:pPr>
            <a:r>
              <a:rPr lang="en-US" sz="2400" b="0" u="none" dirty="0" smtClean="0"/>
              <a:t>Ulrike Sapiro, Corporate Responsibility and Sustainability Director, Europe Group</a:t>
            </a:r>
          </a:p>
          <a:p>
            <a:pPr marL="796824" lvl="1" indent="-342900" defTabSz="907848" eaLnBrk="1" fontAlgn="auto" hangingPunct="1">
              <a:spcBef>
                <a:spcPts val="0"/>
              </a:spcBef>
              <a:spcAft>
                <a:spcPts val="0"/>
              </a:spcAft>
              <a:buFont typeface="Arial" pitchFamily="34" charset="0"/>
              <a:buChar char="•"/>
              <a:defRPr/>
            </a:pPr>
            <a:r>
              <a:rPr lang="en-US" sz="2400" b="0" u="none" dirty="0" smtClean="0"/>
              <a:t>Mitsuru Shibata, SES Governance Manager, Japan BU</a:t>
            </a:r>
          </a:p>
          <a:p>
            <a:pPr marL="796824" lvl="1" indent="-342900" defTabSz="907848" eaLnBrk="1" fontAlgn="auto" hangingPunct="1">
              <a:spcBef>
                <a:spcPts val="0"/>
              </a:spcBef>
              <a:spcAft>
                <a:spcPts val="0"/>
              </a:spcAft>
              <a:buFont typeface="Arial" pitchFamily="34" charset="0"/>
              <a:buChar char="•"/>
              <a:defRPr/>
            </a:pPr>
            <a:r>
              <a:rPr lang="en-US" sz="2400" b="0" u="none" dirty="0" smtClean="0"/>
              <a:t>Klaus Stadler, Director of Environment &amp; Water Resources, Europe Group</a:t>
            </a:r>
          </a:p>
          <a:p>
            <a:pPr marL="796824" lvl="1" indent="-342900" defTabSz="907848" eaLnBrk="1" fontAlgn="auto" hangingPunct="1">
              <a:spcBef>
                <a:spcPts val="0"/>
              </a:spcBef>
              <a:spcAft>
                <a:spcPts val="0"/>
              </a:spcAft>
              <a:buFont typeface="Arial" pitchFamily="34" charset="0"/>
              <a:buChar char="•"/>
              <a:defRPr/>
            </a:pPr>
            <a:r>
              <a:rPr lang="en-US" sz="2400" b="0" u="none" dirty="0" smtClean="0"/>
              <a:t>Rudi Sueys, Environment Manager – Energy, Europe Group</a:t>
            </a:r>
          </a:p>
          <a:p>
            <a:pPr marL="796824" lvl="1" indent="-342900" defTabSz="907848" eaLnBrk="1" fontAlgn="auto" hangingPunct="1">
              <a:spcBef>
                <a:spcPts val="0"/>
              </a:spcBef>
              <a:spcAft>
                <a:spcPts val="0"/>
              </a:spcAft>
              <a:buFont typeface="Arial" pitchFamily="34" charset="0"/>
              <a:buChar char="•"/>
              <a:defRPr/>
            </a:pPr>
            <a:r>
              <a:rPr lang="en-US" sz="2400" b="0" u="none" dirty="0" smtClean="0"/>
              <a:t>Kota Takasugi, PAC Environmental Performance Manager, Japan BU</a:t>
            </a:r>
          </a:p>
          <a:p>
            <a:pPr marL="796824" lvl="1" indent="-342900" defTabSz="907848" eaLnBrk="1" fontAlgn="auto" hangingPunct="1">
              <a:spcBef>
                <a:spcPts val="0"/>
              </a:spcBef>
              <a:spcAft>
                <a:spcPts val="0"/>
              </a:spcAft>
              <a:buFont typeface="Arial" pitchFamily="34" charset="0"/>
              <a:buChar char="•"/>
              <a:defRPr/>
            </a:pPr>
            <a:r>
              <a:rPr lang="en-US" sz="2400" b="0" u="none" dirty="0" err="1" smtClean="0"/>
              <a:t>Yukihiko</a:t>
            </a:r>
            <a:r>
              <a:rPr lang="en-US" sz="2400" b="0" u="none" dirty="0" smtClean="0"/>
              <a:t> Yoshimura, Environmental Director, Coca-Cola West (Japan)</a:t>
            </a:r>
          </a:p>
          <a:p>
            <a:pPr marL="796824" lvl="1" indent="-342900" defTabSz="907848" eaLnBrk="1" fontAlgn="auto" hangingPunct="1">
              <a:spcBef>
                <a:spcPts val="0"/>
              </a:spcBef>
              <a:spcAft>
                <a:spcPts val="0"/>
              </a:spcAft>
              <a:buFont typeface="Arial" pitchFamily="34" charset="0"/>
              <a:buChar char="•"/>
              <a:defRPr/>
            </a:pPr>
            <a:endParaRPr lang="en-US" sz="2400" b="0" u="none" dirty="0" smtClean="0"/>
          </a:p>
          <a:p>
            <a:pPr marL="453924" lvl="1" indent="0" defTabSz="907848" eaLnBrk="1" fontAlgn="auto" hangingPunct="1">
              <a:spcBef>
                <a:spcPts val="0"/>
              </a:spcBef>
              <a:spcAft>
                <a:spcPts val="0"/>
              </a:spcAft>
              <a:buFont typeface="Arial" pitchFamily="34" charset="0"/>
              <a:buNone/>
              <a:defRPr/>
            </a:pPr>
            <a:r>
              <a:rPr lang="en-US" sz="2400" kern="1200" dirty="0" smtClean="0">
                <a:solidFill>
                  <a:schemeClr val="tx1"/>
                </a:solidFill>
                <a:effectLst/>
                <a:latin typeface="+mn-lt"/>
                <a:ea typeface="+mn-ea"/>
                <a:cs typeface="+mn-cs"/>
              </a:rPr>
              <a:t>And beyond this internal team, WWF is a critical external partner.  Let’s now </a:t>
            </a:r>
            <a:r>
              <a:rPr lang="en-US" sz="2400" kern="1200" smtClean="0">
                <a:solidFill>
                  <a:schemeClr val="tx1"/>
                </a:solidFill>
                <a:effectLst/>
                <a:latin typeface="+mn-lt"/>
                <a:ea typeface="+mn-ea"/>
                <a:cs typeface="+mn-cs"/>
              </a:rPr>
              <a:t>review our </a:t>
            </a:r>
            <a:r>
              <a:rPr lang="en-US" sz="2400" kern="1200" dirty="0" smtClean="0">
                <a:solidFill>
                  <a:schemeClr val="tx1"/>
                </a:solidFill>
                <a:effectLst/>
                <a:latin typeface="+mn-lt"/>
                <a:ea typeface="+mn-ea"/>
                <a:cs typeface="+mn-cs"/>
              </a:rPr>
              <a:t>ambitious and </a:t>
            </a:r>
            <a:r>
              <a:rPr lang="en-US" sz="2400" kern="1200" smtClean="0">
                <a:solidFill>
                  <a:schemeClr val="tx1"/>
                </a:solidFill>
                <a:effectLst/>
                <a:latin typeface="+mn-lt"/>
                <a:ea typeface="+mn-ea"/>
                <a:cs typeface="+mn-cs"/>
              </a:rPr>
              <a:t>important partnership with WWF, </a:t>
            </a:r>
            <a:r>
              <a:rPr lang="en-US" sz="2400" kern="1200" dirty="0" smtClean="0">
                <a:solidFill>
                  <a:schemeClr val="tx1"/>
                </a:solidFill>
                <a:effectLst/>
                <a:latin typeface="+mn-lt"/>
                <a:ea typeface="+mn-ea"/>
                <a:cs typeface="+mn-cs"/>
              </a:rPr>
              <a:t>and our work in carbon reduction through WWF’s Climate Savers program.</a:t>
            </a:r>
            <a:r>
              <a:rPr lang="en-US" sz="2400" kern="1200" baseline="0" dirty="0" smtClean="0">
                <a:solidFill>
                  <a:schemeClr val="tx1"/>
                </a:solidFill>
                <a:effectLst/>
                <a:latin typeface="+mn-lt"/>
                <a:ea typeface="+mn-ea"/>
                <a:cs typeface="+mn-cs"/>
              </a:rPr>
              <a:t> </a:t>
            </a:r>
            <a:endParaRPr lang="en-US" sz="2400" b="0" u="none" dirty="0" smtClean="0"/>
          </a:p>
        </p:txBody>
      </p:sp>
      <p:sp>
        <p:nvSpPr>
          <p:cNvPr id="176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3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3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3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3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3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9pPr>
          </a:lstStyle>
          <a:p>
            <a:pPr eaLnBrk="1" hangingPunct="1"/>
            <a:fld id="{253B6183-EC9E-4378-A3DC-AAFDAE7AAF9F}" type="slidenum">
              <a:rPr lang="en-US" sz="1200" smtClean="0"/>
              <a:pPr eaLnBrk="1" hangingPunct="1"/>
              <a:t>14</a:t>
            </a:fld>
            <a:endParaRPr lang="en-US" sz="120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r>
              <a:rPr lang="en-US" baseline="0" dirty="0" smtClean="0"/>
              <a:t> Morning and on behalf of WWF, welcome to the Climate Ambassador Orientation.</a:t>
            </a:r>
          </a:p>
          <a:p>
            <a:r>
              <a:rPr lang="en-US" baseline="0" dirty="0" smtClean="0"/>
              <a:t>My name is Matt Banks and I am a Manager in the Business &amp; Industry team at WWFUS. I have managed our corporate engagement on climate change since 2002.</a:t>
            </a:r>
          </a:p>
          <a:p>
            <a:endParaRPr lang="en-US" baseline="0" dirty="0" smtClean="0"/>
          </a:p>
          <a:p>
            <a:r>
              <a:rPr lang="en-US" baseline="0" dirty="0" smtClean="0"/>
              <a:t>We are very excited to be a part of this workshop and we’re thrilled to be embarking on this next phase of partnership with Coca Cola. WWF has a long history of working with business and I will provide some perspective now on what we do and some of the megatrends we want our partners to have an understanding of.</a:t>
            </a:r>
          </a:p>
        </p:txBody>
      </p:sp>
      <p:sp>
        <p:nvSpPr>
          <p:cNvPr id="4" name="Slide Number Placeholder 3"/>
          <p:cNvSpPr>
            <a:spLocks noGrp="1"/>
          </p:cNvSpPr>
          <p:nvPr>
            <p:ph type="sldNum" sz="quarter" idx="10"/>
          </p:nvPr>
        </p:nvSpPr>
        <p:spPr/>
        <p:txBody>
          <a:bodyPr/>
          <a:lstStyle/>
          <a:p>
            <a:fld id="{1C9A5475-90C9-0A45-A4CC-539814F420EF}" type="slidenum">
              <a:rPr lang="en-US" smtClean="0"/>
              <a:pPr/>
              <a:t>15</a:t>
            </a:fld>
            <a:endParaRPr lang="en-US"/>
          </a:p>
        </p:txBody>
      </p:sp>
    </p:spTree>
    <p:extLst>
      <p:ext uri="{BB962C8B-B14F-4D97-AF65-F5344CB8AC3E}">
        <p14:creationId xmlns:p14="http://schemas.microsoft.com/office/powerpoint/2010/main" val="208249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WWF mission statement</a:t>
            </a:r>
            <a:r>
              <a:rPr lang="en-US" baseline="0" dirty="0" smtClean="0"/>
              <a:t> has been consistent since the 60s. We are a global voice for conservation and leverage our brand to address conservation challenges in three areas -- species, spaces, and threats (deforestation, over-fishing, climate change, etc.).</a:t>
            </a:r>
            <a:endParaRPr lang="en-US" dirty="0"/>
          </a:p>
        </p:txBody>
      </p:sp>
      <p:sp>
        <p:nvSpPr>
          <p:cNvPr id="4" name="Slide Number Placeholder 3"/>
          <p:cNvSpPr>
            <a:spLocks noGrp="1"/>
          </p:cNvSpPr>
          <p:nvPr>
            <p:ph type="sldNum" sz="quarter" idx="10"/>
          </p:nvPr>
        </p:nvSpPr>
        <p:spPr/>
        <p:txBody>
          <a:bodyPr/>
          <a:lstStyle/>
          <a:p>
            <a:fld id="{1C9A5475-90C9-0A45-A4CC-539814F420EF}" type="slidenum">
              <a:rPr lang="en-US" smtClean="0"/>
              <a:pPr/>
              <a:t>16</a:t>
            </a:fld>
            <a:endParaRPr lang="en-US"/>
          </a:p>
        </p:txBody>
      </p:sp>
    </p:spTree>
    <p:extLst>
      <p:ext uri="{BB962C8B-B14F-4D97-AF65-F5344CB8AC3E}">
        <p14:creationId xmlns:p14="http://schemas.microsoft.com/office/powerpoint/2010/main" val="2376589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WWF has projects and staff in 100</a:t>
            </a:r>
            <a:r>
              <a:rPr lang="en-US" baseline="0" dirty="0" smtClean="0"/>
              <a:t> countries and our network is similar to the Coke system. </a:t>
            </a:r>
          </a:p>
          <a:p>
            <a:r>
              <a:rPr lang="en-US" baseline="0" dirty="0" smtClean="0"/>
              <a:t>There is some steering that comes from the Secretariat in Geneva, but each office has some autonomy in the global network.</a:t>
            </a:r>
            <a:endParaRPr lang="en-US" dirty="0"/>
          </a:p>
        </p:txBody>
      </p:sp>
      <p:sp>
        <p:nvSpPr>
          <p:cNvPr id="4" name="Slide Number Placeholder 3"/>
          <p:cNvSpPr>
            <a:spLocks noGrp="1"/>
          </p:cNvSpPr>
          <p:nvPr>
            <p:ph type="sldNum" sz="quarter" idx="10"/>
          </p:nvPr>
        </p:nvSpPr>
        <p:spPr/>
        <p:txBody>
          <a:bodyPr/>
          <a:lstStyle/>
          <a:p>
            <a:fld id="{1C9A5475-90C9-0A45-A4CC-539814F420EF}" type="slidenum">
              <a:rPr lang="en-US" smtClean="0"/>
              <a:pPr/>
              <a:t>17</a:t>
            </a:fld>
            <a:endParaRPr lang="en-US"/>
          </a:p>
        </p:txBody>
      </p:sp>
    </p:spTree>
    <p:extLst>
      <p:ext uri="{BB962C8B-B14F-4D97-AF65-F5344CB8AC3E}">
        <p14:creationId xmlns:p14="http://schemas.microsoft.com/office/powerpoint/2010/main" val="3849448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spc="-100" dirty="0" smtClean="0">
                <a:solidFill>
                  <a:prstClr val="white"/>
                </a:solidFill>
                <a:latin typeface="Arial"/>
                <a:cs typeface="Arial"/>
              </a:rPr>
              <a:t>We develop </a:t>
            </a:r>
            <a:r>
              <a:rPr lang="en-US" b="1" spc="-100" dirty="0" smtClean="0">
                <a:solidFill>
                  <a:srgbClr val="FFC000"/>
                </a:solidFill>
                <a:latin typeface="Arial"/>
                <a:cs typeface="Arial"/>
              </a:rPr>
              <a:t>innovative global conservations strategies</a:t>
            </a:r>
            <a:r>
              <a:rPr lang="en-US" b="1" spc="-100" dirty="0" smtClean="0">
                <a:solidFill>
                  <a:prstClr val="white"/>
                </a:solidFill>
                <a:latin typeface="Arial"/>
                <a:cs typeface="Arial"/>
              </a:rPr>
              <a:t> that meet the needs of people and the planet.</a:t>
            </a:r>
          </a:p>
          <a:p>
            <a:r>
              <a:rPr lang="en-US" dirty="0" smtClean="0"/>
              <a:t>We work in the field,</a:t>
            </a:r>
            <a:r>
              <a:rPr lang="en-US" baseline="0" dirty="0" smtClean="0"/>
              <a:t> in the boardroom, and in the halls of world capitals to bring stakeholders to the table to develop innovative strategies and solutions. Why do we do this?</a:t>
            </a:r>
            <a:endParaRPr lang="en-US" dirty="0"/>
          </a:p>
        </p:txBody>
      </p:sp>
      <p:sp>
        <p:nvSpPr>
          <p:cNvPr id="4" name="Slide Number Placeholder 3"/>
          <p:cNvSpPr>
            <a:spLocks noGrp="1"/>
          </p:cNvSpPr>
          <p:nvPr>
            <p:ph type="sldNum" sz="quarter" idx="10"/>
          </p:nvPr>
        </p:nvSpPr>
        <p:spPr/>
        <p:txBody>
          <a:bodyPr/>
          <a:lstStyle/>
          <a:p>
            <a:fld id="{1C9A5475-90C9-0A45-A4CC-539814F420EF}" type="slidenum">
              <a:rPr lang="en-US" smtClean="0"/>
              <a:pPr/>
              <a:t>18</a:t>
            </a:fld>
            <a:endParaRPr lang="en-US"/>
          </a:p>
        </p:txBody>
      </p:sp>
    </p:spTree>
    <p:extLst>
      <p:ext uri="{BB962C8B-B14F-4D97-AF65-F5344CB8AC3E}">
        <p14:creationId xmlns:p14="http://schemas.microsoft.com/office/powerpoint/2010/main" val="174459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C9A5475-90C9-0A45-A4CC-539814F420E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eaLnBrk="1" hangingPunct="1"/>
            <a:r>
              <a:rPr lang="en-US" sz="1200" kern="1200" dirty="0" smtClean="0">
                <a:solidFill>
                  <a:schemeClr val="tx1"/>
                </a:solidFill>
                <a:effectLst/>
                <a:latin typeface="+mn-lt"/>
                <a:ea typeface="+mn-ea"/>
                <a:cs typeface="+mn-cs"/>
              </a:rPr>
              <a:t>Why we are here?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pPr marL="0" indent="0" eaLnBrk="1" hangingPunct="1"/>
            <a:r>
              <a:rPr lang="en-US" sz="1200" kern="1200" dirty="0" smtClean="0">
                <a:solidFill>
                  <a:schemeClr val="tx1"/>
                </a:solidFill>
                <a:effectLst/>
                <a:latin typeface="+mn-lt"/>
                <a:ea typeface="+mn-ea"/>
                <a:cs typeface="+mn-cs"/>
              </a:rPr>
              <a:t>We are here today to talk about how each of us help the company to reach the 2020 Goals – specifically our carbon commitment defined within our Me, We, The World promise.</a:t>
            </a:r>
            <a:endParaRPr lang="en-US" sz="1200" kern="1200" baseline="0" dirty="0" smtClean="0">
              <a:solidFill>
                <a:schemeClr val="tx1"/>
              </a:solidFill>
              <a:latin typeface="+mn-lt"/>
              <a:ea typeface="+mn-ea"/>
              <a:cs typeface="Arial" pitchFamily="34" charset="0"/>
            </a:endParaRPr>
          </a:p>
          <a:p>
            <a:pPr>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  Living Planet Report 2012</a:t>
            </a:r>
          </a:p>
          <a:p>
            <a:endParaRPr lang="en-US" dirty="0" smtClean="0"/>
          </a:p>
          <a:p>
            <a:r>
              <a:rPr lang="en-US" sz="1200" kern="1200" dirty="0" smtClean="0">
                <a:solidFill>
                  <a:schemeClr val="tx1"/>
                </a:solidFill>
                <a:latin typeface="+mn-lt"/>
                <a:ea typeface="+mn-ea"/>
                <a:cs typeface="+mn-cs"/>
              </a:rPr>
              <a:t>According  to  forecasts,  the  </a:t>
            </a:r>
            <a:r>
              <a:rPr lang="en-US" sz="1200" u="sng" kern="1200" dirty="0" smtClean="0">
                <a:solidFill>
                  <a:schemeClr val="tx1"/>
                </a:solidFill>
                <a:latin typeface="+mn-lt"/>
                <a:ea typeface="+mn-ea"/>
                <a:cs typeface="+mn-cs"/>
              </a:rPr>
              <a:t>global  urban  population   will  almost  double  to  6  billion </a:t>
            </a:r>
            <a:r>
              <a:rPr lang="en-US" sz="1200" kern="1200" dirty="0" smtClean="0">
                <a:solidFill>
                  <a:schemeClr val="tx1"/>
                </a:solidFill>
                <a:latin typeface="+mn-lt"/>
                <a:ea typeface="+mn-ea"/>
                <a:cs typeface="+mn-cs"/>
              </a:rPr>
              <a:t> by  2050  (UNFPA,  2007) </a:t>
            </a:r>
            <a:endParaRPr lang="en-US" dirty="0"/>
          </a:p>
        </p:txBody>
      </p:sp>
      <p:sp>
        <p:nvSpPr>
          <p:cNvPr id="4" name="Slide Number Placeholder 3"/>
          <p:cNvSpPr>
            <a:spLocks noGrp="1"/>
          </p:cNvSpPr>
          <p:nvPr>
            <p:ph type="sldNum" sz="quarter" idx="10"/>
          </p:nvPr>
        </p:nvSpPr>
        <p:spPr/>
        <p:txBody>
          <a:bodyPr/>
          <a:lstStyle/>
          <a:p>
            <a:fld id="{1C9A5475-90C9-0A45-A4CC-539814F420E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Business is vulnerable to the impacts of</a:t>
            </a:r>
            <a:r>
              <a:rPr lang="en-US" baseline="0" dirty="0" smtClean="0"/>
              <a:t> climate change, not at some point in the future, but now… This year was a good sampling of impacts. Climate change is a real and current threat.</a:t>
            </a:r>
            <a:endParaRPr lang="en-US" dirty="0"/>
          </a:p>
        </p:txBody>
      </p:sp>
      <p:sp>
        <p:nvSpPr>
          <p:cNvPr id="4" name="Slide Number Placeholder 3"/>
          <p:cNvSpPr>
            <a:spLocks noGrp="1"/>
          </p:cNvSpPr>
          <p:nvPr>
            <p:ph type="sldNum" sz="quarter" idx="10"/>
          </p:nvPr>
        </p:nvSpPr>
        <p:spPr/>
        <p:txBody>
          <a:bodyPr/>
          <a:lstStyle/>
          <a:p>
            <a:fld id="{1C9A5475-90C9-0A45-A4CC-539814F420EF}" type="slidenum">
              <a:rPr lang="en-US" smtClean="0"/>
              <a:pPr/>
              <a:t>21</a:t>
            </a:fld>
            <a:endParaRPr lang="en-US"/>
          </a:p>
        </p:txBody>
      </p:sp>
    </p:spTree>
    <p:extLst>
      <p:ext uri="{BB962C8B-B14F-4D97-AF65-F5344CB8AC3E}">
        <p14:creationId xmlns:p14="http://schemas.microsoft.com/office/powerpoint/2010/main" val="3263056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896443" eaLnBrk="0" hangingPunct="0">
              <a:spcBef>
                <a:spcPct val="0"/>
              </a:spcBef>
              <a:buClr>
                <a:schemeClr val="tx2"/>
              </a:buClr>
              <a:defRPr/>
            </a:pPr>
            <a:r>
              <a:rPr lang="en-US" sz="2700" dirty="0"/>
              <a:t>Many companies are early actors and are leading the way but we want to challenge all sectors to set aggressive new reduction targets and target innovative new ways to meet those goals</a:t>
            </a:r>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22</a:t>
            </a:fld>
            <a:endParaRPr lang="en-US" dirty="0"/>
          </a:p>
        </p:txBody>
      </p:sp>
    </p:spTree>
    <p:extLst>
      <p:ext uri="{BB962C8B-B14F-4D97-AF65-F5344CB8AC3E}">
        <p14:creationId xmlns:p14="http://schemas.microsoft.com/office/powerpoint/2010/main" val="3574852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power of our partnership is clear.</a:t>
            </a:r>
            <a:r>
              <a:rPr lang="en-US" baseline="0" dirty="0" smtClean="0"/>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solidFill>
                  <a:srgbClr val="000000"/>
                </a:solidFill>
                <a:latin typeface="Arial" pitchFamily="34" charset="0"/>
              </a:rPr>
              <a:t>Together,</a:t>
            </a:r>
            <a:r>
              <a:rPr lang="en-US" sz="1200" baseline="0" dirty="0" smtClean="0">
                <a:solidFill>
                  <a:srgbClr val="000000"/>
                </a:solidFill>
                <a:latin typeface="Arial" pitchFamily="34" charset="0"/>
              </a:rPr>
              <a:t> by 2020, we will c</a:t>
            </a:r>
            <a:r>
              <a:rPr lang="en-US" sz="1200" dirty="0" smtClean="0">
                <a:solidFill>
                  <a:srgbClr val="000000"/>
                </a:solidFill>
                <a:latin typeface="Arial" pitchFamily="34" charset="0"/>
              </a:rPr>
              <a:t>onserve 15 of the world’s most ecologically important regions by 2020</a:t>
            </a:r>
          </a:p>
          <a:p>
            <a:endParaRPr lang="en-US" dirty="0"/>
          </a:p>
        </p:txBody>
      </p:sp>
      <p:sp>
        <p:nvSpPr>
          <p:cNvPr id="4" name="Slide Number Placeholder 3"/>
          <p:cNvSpPr>
            <a:spLocks noGrp="1"/>
          </p:cNvSpPr>
          <p:nvPr>
            <p:ph type="sldNum" sz="quarter" idx="10"/>
          </p:nvPr>
        </p:nvSpPr>
        <p:spPr/>
        <p:txBody>
          <a:bodyPr/>
          <a:lstStyle/>
          <a:p>
            <a:fld id="{1C9A5475-90C9-0A45-A4CC-539814F420E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3B9545ED-9E13-594F-B697-23E057A6D298}"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3B9545ED-9E13-594F-B697-23E057A6D298}"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smtClean="0"/>
              <a:t>Climate Protection:</a:t>
            </a:r>
            <a:r>
              <a:rPr lang="en-US" dirty="0" smtClean="0"/>
              <a:t> Coca-Cola will reduce the carbon embedded in its drinks 25 percent.</a:t>
            </a:r>
          </a:p>
          <a:p>
            <a:endParaRPr lang="en-US" b="1" i="1" dirty="0" smtClean="0"/>
          </a:p>
          <a:p>
            <a:r>
              <a:rPr lang="en-US" b="1" i="1" dirty="0" smtClean="0"/>
              <a:t>Renewable Packaging:</a:t>
            </a:r>
            <a:r>
              <a:rPr lang="en-US" dirty="0" smtClean="0"/>
              <a:t> Coca-Cola will work with WWF to assess the environmental and social performance of plant-based materials for potential use in renewable packaging. This will enable the company to meet its goal of using </a:t>
            </a:r>
            <a:r>
              <a:rPr lang="en-US" dirty="0" err="1" smtClean="0"/>
              <a:t>PlantBottle</a:t>
            </a:r>
            <a:r>
              <a:rPr lang="en-US" dirty="0" smtClean="0"/>
              <a:t>™ packaging in all of its PET plastic bottles.</a:t>
            </a:r>
          </a:p>
          <a:p>
            <a:endParaRPr lang="en-US" b="1" i="1" dirty="0" smtClean="0"/>
          </a:p>
          <a:p>
            <a:r>
              <a:rPr lang="en-US" b="1" i="1" dirty="0" smtClean="0"/>
              <a:t>Sustainable Sourcing:</a:t>
            </a:r>
            <a:r>
              <a:rPr lang="en-US" dirty="0" smtClean="0"/>
              <a:t> Coca-Cola will work to sustainably source its key agricultural ingredients, including sugarcane, sugar beets, corn, tea, palm oil, soy, pulp and paper fiber, and oranges. The Company has established Sustainable Agriculture Guiding Principles and will work with WWF to implement the guidelines throughout the Coca-Cola system for these commodities.</a:t>
            </a:r>
          </a:p>
          <a:p>
            <a:endParaRPr lang="en-US" b="1" i="1" dirty="0" smtClean="0"/>
          </a:p>
          <a:p>
            <a:r>
              <a:rPr lang="en-US" b="1" i="1" dirty="0" smtClean="0"/>
              <a:t>Water Efficiency:</a:t>
            </a:r>
            <a:r>
              <a:rPr lang="en-US" dirty="0" smtClean="0"/>
              <a:t> Coca-Cola will improve water efficiency in its manufacturing operations by an additional 25 percent through operational improvements across the Coca-Cola system, based on 2010 water efficiency levels. This target complements the 21.4 percent improvement in water efficiency that it achieved from 2004 through 2012.</a:t>
            </a:r>
          </a:p>
          <a:p>
            <a:endParaRPr lang="en-US" dirty="0" smtClean="0"/>
          </a:p>
        </p:txBody>
      </p:sp>
      <p:sp>
        <p:nvSpPr>
          <p:cNvPr id="4" name="Slide Number Placeholder 3"/>
          <p:cNvSpPr>
            <a:spLocks noGrp="1"/>
          </p:cNvSpPr>
          <p:nvPr>
            <p:ph type="sldNum" sz="quarter" idx="10"/>
          </p:nvPr>
        </p:nvSpPr>
        <p:spPr/>
        <p:txBody>
          <a:bodyPr/>
          <a:lstStyle/>
          <a:p>
            <a:fld id="{3B9545ED-9E13-594F-B697-23E057A6D298}"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Discussion.</a:t>
            </a:r>
            <a:r>
              <a:rPr lang="en-US" baseline="0" dirty="0" smtClean="0"/>
              <a:t> </a:t>
            </a:r>
          </a:p>
          <a:p>
            <a:endParaRPr lang="en-US" baseline="0" dirty="0" smtClean="0"/>
          </a:p>
          <a:p>
            <a:r>
              <a:rPr lang="en-US" baseline="0" dirty="0" smtClean="0"/>
              <a:t>(</a:t>
            </a:r>
            <a:r>
              <a:rPr lang="en-US" dirty="0" smtClean="0"/>
              <a:t>Instructors</a:t>
            </a:r>
            <a:r>
              <a:rPr lang="en-US" baseline="0" dirty="0" smtClean="0"/>
              <a:t> can lead their own discussions, or, if they prefer can use these sample questions:</a:t>
            </a:r>
          </a:p>
          <a:p>
            <a:endParaRPr lang="en-US" baseline="0" dirty="0" smtClean="0"/>
          </a:p>
          <a:p>
            <a:pPr marL="171450" indent="-171450">
              <a:buFont typeface="Arial" pitchFamily="34" charset="0"/>
              <a:buChar char="•"/>
            </a:pPr>
            <a:r>
              <a:rPr lang="en-US" dirty="0" smtClean="0"/>
              <a:t>What questions do you have about the goals</a:t>
            </a:r>
            <a:r>
              <a:rPr lang="en-US" baseline="0" dirty="0" smtClean="0"/>
              <a:t> we set?</a:t>
            </a:r>
          </a:p>
          <a:p>
            <a:pPr marL="171450" indent="-171450">
              <a:buFont typeface="Arial" pitchFamily="34" charset="0"/>
              <a:buChar char="•"/>
            </a:pPr>
            <a:r>
              <a:rPr lang="en-US" baseline="0" dirty="0" smtClean="0"/>
              <a:t>The methods for getting there?</a:t>
            </a:r>
          </a:p>
          <a:p>
            <a:pPr marL="171450" indent="-171450">
              <a:buFont typeface="Arial" pitchFamily="34" charset="0"/>
              <a:buChar char="•"/>
            </a:pPr>
            <a:r>
              <a:rPr lang="en-US" baseline="0" dirty="0" smtClean="0"/>
              <a:t>Who has ideas for how to leverage our bottlers to help set ambitious goals?</a:t>
            </a:r>
          </a:p>
          <a:p>
            <a:pPr marL="171450" indent="-171450">
              <a:buFont typeface="Arial" pitchFamily="34" charset="0"/>
              <a:buChar char="•"/>
            </a:pPr>
            <a:r>
              <a:rPr lang="en-US" baseline="0" dirty="0" smtClean="0"/>
              <a:t>What questions do you have about the role of the Climate Ambassador?</a:t>
            </a:r>
          </a:p>
          <a:p>
            <a:pPr marL="171450" indent="-171450">
              <a:buFont typeface="Arial" pitchFamily="34" charset="0"/>
              <a:buChar char="•"/>
            </a:pPr>
            <a:r>
              <a:rPr lang="en-US" baseline="0" dirty="0" smtClean="0"/>
              <a:t>What ideas do you have?</a:t>
            </a:r>
          </a:p>
          <a:p>
            <a:pPr marL="171450" indent="-171450">
              <a:buFont typeface="Arial" pitchFamily="34" charset="0"/>
              <a:buChar char="•"/>
            </a:pPr>
            <a:r>
              <a:rPr lang="en-US" baseline="0" dirty="0" smtClean="0"/>
              <a:t>Is there anything missing?</a:t>
            </a:r>
          </a:p>
          <a:p>
            <a:pPr marL="171450" indent="-171450">
              <a:buFont typeface="Arial" pitchFamily="34" charset="0"/>
              <a:buChar char="•"/>
            </a:pPr>
            <a:r>
              <a:rPr lang="en-US" baseline="0" dirty="0" smtClean="0"/>
              <a:t>Who would be great at this? (Think through marketing, sales, procurement departments)</a:t>
            </a:r>
          </a:p>
          <a:p>
            <a:pPr marL="171450" indent="-171450">
              <a:buFont typeface="Arial" pitchFamily="34" charset="0"/>
              <a:buChar char="•"/>
            </a:pPr>
            <a:r>
              <a:rPr lang="en-US" baseline="0" dirty="0" smtClean="0"/>
              <a:t>How many of you feel like you could become an expert Climate Ambassador?</a:t>
            </a:r>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27</a:t>
            </a:fld>
            <a:endParaRPr lang="en-US"/>
          </a:p>
        </p:txBody>
      </p:sp>
    </p:spTree>
    <p:extLst>
      <p:ext uri="{BB962C8B-B14F-4D97-AF65-F5344CB8AC3E}">
        <p14:creationId xmlns:p14="http://schemas.microsoft.com/office/powerpoint/2010/main" val="360855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r>
              <a:rPr lang="en-US" sz="1200" kern="1200" dirty="0" smtClean="0">
                <a:solidFill>
                  <a:schemeClr val="tx1"/>
                </a:solidFill>
                <a:effectLst/>
                <a:latin typeface="+mn-lt"/>
                <a:ea typeface="+mn-ea"/>
                <a:cs typeface="+mn-cs"/>
              </a:rPr>
              <a:t>That goal – to reduce the carbon of the drink in your hand by 25% will be a steep challenge – but one that is critically important for our company as a corporate goal.  Fulfilling this goal will require CHANGE. “If we always DO what we always DID, we’ll always GET what we always GOT.” That’s a consistent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theme from our senior leadership.</a:t>
            </a:r>
          </a:p>
          <a:p>
            <a:pPr>
              <a:spcBef>
                <a:spcPct val="0"/>
              </a:spcBef>
            </a:pPr>
            <a:endParaRPr lang="en-US" dirty="0"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F788D90-F2D9-4F24-BE93-D7126F788309}" type="slidenum">
              <a:rPr lang="en-US"/>
              <a:pPr fontAlgn="base">
                <a:spcBef>
                  <a:spcPct val="0"/>
                </a:spcBef>
                <a:spcAft>
                  <a:spcPct val="0"/>
                </a:spcAft>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2009, our CEO said to the world: ”When it comes to climate change, the time has come for us to do more than mind our business.”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can see this in the advertisement that we and WWF ran in the Financial Times (and also the Copenhagen Post) for the WWF during the U.N. Climate Conference in 2009. (The ad highlighted WWF’s Let the Clean Economy Begin campaign.)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Simply reducing our OWN emissions is no longer sufficient: minding our </a:t>
            </a:r>
            <a:r>
              <a:rPr lang="en-US" sz="1200" u="sng" kern="1200" dirty="0" smtClean="0">
                <a:solidFill>
                  <a:schemeClr val="tx1"/>
                </a:solidFill>
                <a:effectLst/>
                <a:latin typeface="+mn-lt"/>
                <a:ea typeface="+mn-ea"/>
                <a:cs typeface="+mn-cs"/>
              </a:rPr>
              <a:t>own</a:t>
            </a:r>
            <a:r>
              <a:rPr lang="en-US" sz="1200" kern="1200" dirty="0" smtClean="0">
                <a:solidFill>
                  <a:schemeClr val="tx1"/>
                </a:solidFill>
                <a:effectLst/>
                <a:latin typeface="+mn-lt"/>
                <a:ea typeface="+mn-ea"/>
                <a:cs typeface="+mn-cs"/>
              </a:rPr>
              <a:t> business is not going to get the job done.  We cannot continue to focus purely on the emissions from Manufacturing (which we now know are less than 10% of our total, end-to-end carbon footprint).  Instead, to achieve a 25% reduction of the carbon footprint for the drink in your hand, we, like most global beverage companies, will need to look beyond our facilities to work along our full value chain. We will need to exhibit </a:t>
            </a:r>
            <a:r>
              <a:rPr lang="en-US" sz="1200" u="sng" kern="1200" dirty="0" smtClean="0">
                <a:solidFill>
                  <a:schemeClr val="tx1"/>
                </a:solidFill>
                <a:effectLst/>
                <a:latin typeface="+mn-lt"/>
                <a:ea typeface="+mn-ea"/>
                <a:cs typeface="+mn-cs"/>
              </a:rPr>
              <a:t>influence</a:t>
            </a:r>
            <a:r>
              <a:rPr lang="en-US" sz="1200" kern="1200" dirty="0" smtClean="0">
                <a:solidFill>
                  <a:schemeClr val="tx1"/>
                </a:solidFill>
                <a:effectLst/>
                <a:latin typeface="+mn-lt"/>
                <a:ea typeface="+mn-ea"/>
                <a:cs typeface="+mn-cs"/>
              </a:rPr>
              <a:t> beyond those elements where we have direct control</a:t>
            </a:r>
            <a:r>
              <a:rPr lang="en-US" sz="1200" kern="120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We do this because we are changing the way that we do business – because we seek to be good corporate citizens. And because it’s good for business.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4</a:t>
            </a:fld>
            <a:endParaRPr lang="en-US"/>
          </a:p>
        </p:txBody>
      </p:sp>
    </p:spTree>
    <p:extLst>
      <p:ext uri="{BB962C8B-B14F-4D97-AF65-F5344CB8AC3E}">
        <p14:creationId xmlns:p14="http://schemas.microsoft.com/office/powerpoint/2010/main" val="406084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Focusing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manufacturing alone will not get us to our goal.  Let’s drill down into that a bit more.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slide shows the proportion of our total end-to-end emission profile from 5 key segments of our value chain.  You can see that emissions from Manufacturing represent only 9% of the total end-to-end emissions.  You can also see that &gt;50% of emissions come from upstream supply of Ingredients and Packaging.</a:t>
            </a:r>
          </a:p>
          <a:p>
            <a:r>
              <a:rPr lang="en-US" sz="1200" kern="1200" dirty="0" smtClean="0">
                <a:solidFill>
                  <a:schemeClr val="tx1"/>
                </a:solidFill>
                <a:effectLst/>
                <a:latin typeface="+mn-lt"/>
                <a:ea typeface="+mn-ea"/>
                <a:cs typeface="+mn-cs"/>
              </a:rPr>
              <a:t>Over the next 2 days, we will discuss how to influence change in each of these segments.</a:t>
            </a:r>
          </a:p>
          <a:p>
            <a:endParaRPr lang="en-US" dirty="0"/>
          </a:p>
        </p:txBody>
      </p:sp>
      <p:sp>
        <p:nvSpPr>
          <p:cNvPr id="4" name="Slide Number Placeholder 3"/>
          <p:cNvSpPr>
            <a:spLocks noGrp="1"/>
          </p:cNvSpPr>
          <p:nvPr>
            <p:ph type="sldNum" sz="quarter" idx="10"/>
          </p:nvPr>
        </p:nvSpPr>
        <p:spPr/>
        <p:txBody>
          <a:bodyPr/>
          <a:lstStyle/>
          <a:p>
            <a:fld id="{883DAE20-4DD2-45B0-A36E-65097B7B05A2}" type="slidenum">
              <a:rPr lang="en-US" smtClean="0"/>
              <a:t>5</a:t>
            </a:fld>
            <a:endParaRPr lang="en-US"/>
          </a:p>
        </p:txBody>
      </p:sp>
    </p:spTree>
    <p:extLst>
      <p:ext uri="{BB962C8B-B14F-4D97-AF65-F5344CB8AC3E}">
        <p14:creationId xmlns:p14="http://schemas.microsoft.com/office/powerpoint/2010/main" val="631010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 additional comment is relevant here.  Our current goal for Manufacturing (“Grow the Business, Not the Carbon”) is an </a:t>
            </a:r>
            <a:r>
              <a:rPr lang="en-US" sz="1200" u="sng" kern="1200" dirty="0" smtClean="0">
                <a:solidFill>
                  <a:schemeClr val="tx1"/>
                </a:solidFill>
                <a:effectLst/>
                <a:latin typeface="+mn-lt"/>
                <a:ea typeface="+mn-ea"/>
                <a:cs typeface="+mn-cs"/>
              </a:rPr>
              <a:t>Absolute</a:t>
            </a:r>
            <a:r>
              <a:rPr lang="en-US" sz="1200" kern="1200" dirty="0" smtClean="0">
                <a:solidFill>
                  <a:schemeClr val="tx1"/>
                </a:solidFill>
                <a:effectLst/>
                <a:latin typeface="+mn-lt"/>
                <a:ea typeface="+mn-ea"/>
                <a:cs typeface="+mn-cs"/>
              </a:rPr>
              <a:t> target – to get total emissions back to 2004 level by 2015.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Our 2020 goal moves us from measuring “Absolute” Emissions to our “Carbon </a:t>
            </a:r>
            <a:r>
              <a:rPr lang="en-US" sz="1200" u="sng" kern="1200" dirty="0" smtClean="0">
                <a:solidFill>
                  <a:schemeClr val="tx1"/>
                </a:solidFill>
                <a:effectLst/>
                <a:latin typeface="+mn-lt"/>
                <a:ea typeface="+mn-ea"/>
                <a:cs typeface="+mn-cs"/>
              </a:rPr>
              <a:t>Intensity</a:t>
            </a:r>
            <a:r>
              <a:rPr lang="en-US" sz="1200" kern="1200" dirty="0" smtClean="0">
                <a:solidFill>
                  <a:schemeClr val="tx1"/>
                </a:solidFill>
                <a:effectLst/>
                <a:latin typeface="+mn-lt"/>
                <a:ea typeface="+mn-ea"/>
                <a:cs typeface="+mn-cs"/>
              </a:rPr>
              <a:t>” – in other words reducing </a:t>
            </a:r>
            <a:r>
              <a:rPr lang="en-US" sz="1200" u="sng" kern="1200" dirty="0" smtClean="0">
                <a:solidFill>
                  <a:schemeClr val="tx1"/>
                </a:solidFill>
                <a:effectLst/>
                <a:latin typeface="+mn-lt"/>
                <a:ea typeface="+mn-ea"/>
                <a:cs typeface="+mn-cs"/>
              </a:rPr>
              <a:t>per liter of product</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base year (2010) emission intensity was 412 grams/liter so fulfilling the commitment means the emission intensity in 2020 has to be below 311 grams/liter.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will note below that the absolute emissions will actually increase over this period (to 72 MM metric tons).  But the comparable BAU forecast would be 95 MM metric tons.  So the net effect of our commitment is to prevent some 23 MM metric tons in 2020 (and over 100 MM metric tons cumulatively between now and then).</a:t>
            </a:r>
          </a:p>
          <a:p>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Working along our value chain also means we will need to learn how to operate outside of our sphere of control, working alongside our suppliers, distributors, and partners to jointly tackle the challenges and opportunities of reducing climate impact. </a:t>
            </a:r>
          </a:p>
          <a:p>
            <a:endParaRPr lang="en-US" dirty="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6</a:t>
            </a:fld>
            <a:endParaRPr lang="en-US"/>
          </a:p>
        </p:txBody>
      </p:sp>
    </p:spTree>
    <p:extLst>
      <p:ext uri="{BB962C8B-B14F-4D97-AF65-F5344CB8AC3E}">
        <p14:creationId xmlns:p14="http://schemas.microsoft.com/office/powerpoint/2010/main" val="359194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Working along our value chain also means we will need to learn how to operate outside of our sphere of control, working alongside our suppliers, distributors, and partners to jointly tackle the challenges and opportunities of reducing climate impact. </a:t>
            </a:r>
          </a:p>
          <a:p>
            <a:r>
              <a:rPr lang="en-US" sz="1200" kern="1200" dirty="0" smtClean="0">
                <a:solidFill>
                  <a:schemeClr val="tx1"/>
                </a:solidFill>
                <a:effectLst/>
                <a:latin typeface="+mn-lt"/>
                <a:ea typeface="+mn-ea"/>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r>
              <a:rPr lang="en-US" sz="1200" kern="1200" dirty="0" smtClean="0">
                <a:solidFill>
                  <a:schemeClr val="tx1"/>
                </a:solidFill>
                <a:effectLst/>
                <a:latin typeface="+mn-lt"/>
                <a:ea typeface="+mn-ea"/>
                <a:cs typeface="+mn-cs"/>
              </a:rPr>
              <a:t>This is a big challenge; and in addition to partners like WWF, we will need a strong group of leaders to carry us forward through a period of changing practice.  We are very accustomed to being able to control our projects. That’s much harder when working with external parties. </a:t>
            </a:r>
          </a:p>
          <a:p>
            <a:r>
              <a:rPr lang="en-US" sz="1200" kern="1200" dirty="0" smtClean="0">
                <a:solidFill>
                  <a:schemeClr val="tx1"/>
                </a:solidFill>
                <a:effectLst/>
                <a:latin typeface="+mn-lt"/>
                <a:ea typeface="+mn-ea"/>
                <a:cs typeface="+mn-cs"/>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r>
              <a:rPr lang="en-US" sz="1200" b="1" kern="1200" dirty="0" smtClean="0">
                <a:solidFill>
                  <a:schemeClr val="tx1"/>
                </a:solidFill>
                <a:effectLst/>
                <a:latin typeface="+mn-lt"/>
                <a:ea typeface="+mn-ea"/>
                <a:cs typeface="+mn-cs"/>
              </a:rPr>
              <a:t>That’s why we’re here today – to inaugurate our cohort of system leaders - our Climate Ambassadors.</a:t>
            </a:r>
            <a:r>
              <a:rPr lang="en-US" sz="1200" kern="1200" dirty="0" smtClean="0">
                <a:solidFill>
                  <a:schemeClr val="tx1"/>
                </a:solidFill>
                <a:effectLst/>
                <a:latin typeface="+mn-lt"/>
                <a:ea typeface="+mn-ea"/>
                <a:cs typeface="+mn-cs"/>
              </a:rPr>
              <a:t> As Climate Ambassadors, we will be leaders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r>
              <a:rPr lang="en-US" sz="1200" kern="1200" dirty="0" smtClean="0">
                <a:solidFill>
                  <a:schemeClr val="tx1"/>
                </a:solidFill>
                <a:effectLst/>
                <a:latin typeface="+mn-lt"/>
                <a:ea typeface="+mn-ea"/>
                <a:cs typeface="+mn-cs"/>
              </a:rPr>
              <a:t> experts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r>
              <a:rPr lang="en-US" sz="1200" kern="1200" dirty="0" smtClean="0">
                <a:solidFill>
                  <a:schemeClr val="tx1"/>
                </a:solidFill>
                <a:effectLst/>
                <a:latin typeface="+mn-lt"/>
                <a:ea typeface="+mn-ea"/>
                <a:cs typeface="+mn-cs"/>
              </a:rPr>
              <a:t>change agents,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r>
              <a:rPr lang="en-US" sz="1200" kern="1200" dirty="0" smtClean="0">
                <a:solidFill>
                  <a:schemeClr val="tx1"/>
                </a:solidFill>
                <a:effectLst/>
                <a:latin typeface="+mn-lt"/>
                <a:ea typeface="+mn-ea"/>
                <a:cs typeface="+mn-cs"/>
              </a:rPr>
              <a:t>Innovators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and</a:t>
            </a:r>
          </a:p>
          <a:p>
            <a:r>
              <a:rPr lang="en-US" sz="1200" kern="1200" dirty="0" smtClean="0">
                <a:solidFill>
                  <a:schemeClr val="tx1"/>
                </a:solidFill>
                <a:effectLst/>
                <a:latin typeface="+mn-lt"/>
                <a:ea typeface="+mn-ea"/>
                <a:cs typeface="+mn-cs"/>
              </a:rPr>
              <a:t>value creators, guiding colleagues to blaze our way forward to our carbon goals.  </a:t>
            </a:r>
          </a:p>
          <a:p>
            <a:r>
              <a:rPr lang="en-US" sz="1200" kern="1200" dirty="0" smtClean="0">
                <a:solidFill>
                  <a:schemeClr val="tx1"/>
                </a:solidFill>
                <a:effectLst/>
                <a:latin typeface="+mn-lt"/>
                <a:ea typeface="+mn-ea"/>
                <a:cs typeface="+mn-cs"/>
              </a:rPr>
              <a:t>Together we will help transform the company into a leader in carbon performance, creating more value for customers, our shareholders, our communities, our employees, our suppliers, and our bottom line.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83DAE20-4DD2-45B0-A36E-65097B7B05A2}" type="slidenum">
              <a:rPr lang="en-US" smtClean="0"/>
              <a:t>7</a:t>
            </a:fld>
            <a:endParaRPr lang="en-US"/>
          </a:p>
        </p:txBody>
      </p:sp>
    </p:spTree>
    <p:extLst>
      <p:ext uri="{BB962C8B-B14F-4D97-AF65-F5344CB8AC3E}">
        <p14:creationId xmlns:p14="http://schemas.microsoft.com/office/powerpoint/2010/main" val="631010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Climate Ambassadors are strong voices in the System who will be leaders in transforming the business to meet changing market demand and environmental opportunities—for the bottom line and to meet our mission. Climate Ambassadors also support the process for establishing local goals.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terms of concrete actions, Climate Ambassadors are expected to:</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Engage with BUs to deliver this material and address questions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pPr lvl="0"/>
            <a:r>
              <a:rPr lang="en-US" sz="1200" kern="1200" dirty="0" smtClean="0">
                <a:solidFill>
                  <a:schemeClr val="tx1"/>
                </a:solidFill>
                <a:effectLst/>
                <a:latin typeface="+mn-lt"/>
                <a:ea typeface="+mn-ea"/>
                <a:cs typeface="+mn-cs"/>
              </a:rPr>
              <a:t>Together with BUs engage top bottlers to deliver this material and address questions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pPr lvl="0"/>
            <a:r>
              <a:rPr lang="en-US" sz="1200" kern="1200" dirty="0" smtClean="0">
                <a:solidFill>
                  <a:schemeClr val="tx1"/>
                </a:solidFill>
                <a:effectLst/>
                <a:latin typeface="+mn-lt"/>
                <a:ea typeface="+mn-ea"/>
                <a:cs typeface="+mn-cs"/>
              </a:rPr>
              <a:t>Support BU and bottlers in supplier engagements</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pPr lvl="0"/>
            <a:r>
              <a:rPr lang="en-US" sz="1200" kern="1200" dirty="0" smtClean="0">
                <a:solidFill>
                  <a:schemeClr val="tx1"/>
                </a:solidFill>
                <a:effectLst/>
                <a:latin typeface="+mn-lt"/>
                <a:ea typeface="+mn-ea"/>
                <a:cs typeface="+mn-cs"/>
              </a:rPr>
              <a:t>Gather feedback from BUs and bottlers and provide it to Corporate</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pPr lvl="0"/>
            <a:r>
              <a:rPr lang="en-US" sz="1200" kern="1200" dirty="0" smtClean="0">
                <a:solidFill>
                  <a:schemeClr val="tx1"/>
                </a:solidFill>
                <a:effectLst/>
                <a:latin typeface="+mn-lt"/>
                <a:ea typeface="+mn-ea"/>
                <a:cs typeface="+mn-cs"/>
              </a:rPr>
              <a:t>Actively participate in the process to establish year on year targets though 2020</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pPr lvl="0"/>
            <a:r>
              <a:rPr lang="en-US" sz="1200" kern="1200" dirty="0" smtClean="0">
                <a:solidFill>
                  <a:schemeClr val="tx1"/>
                </a:solidFill>
                <a:effectLst/>
                <a:latin typeface="+mn-lt"/>
                <a:ea typeface="+mn-ea"/>
                <a:cs typeface="+mn-cs"/>
              </a:rPr>
              <a:t>Participate in a follow-up web session in 1Q 2014 to report progress on the above</a:t>
            </a:r>
          </a:p>
          <a:p>
            <a:pPr lvl="0"/>
            <a:endParaRPr lang="en-US" sz="1200" kern="1200" dirty="0" smtClean="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And we’ll challenge ourselves to insert one clear objective inside our organization’s strategic plan that will measure us on these activities.</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8</a:t>
            </a:fld>
            <a:endParaRPr lang="en-US"/>
          </a:p>
        </p:txBody>
      </p:sp>
    </p:spTree>
    <p:extLst>
      <p:ext uri="{BB962C8B-B14F-4D97-AF65-F5344CB8AC3E}">
        <p14:creationId xmlns:p14="http://schemas.microsoft.com/office/powerpoint/2010/main" val="360855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 we’ll take our first step in joint learning. </a:t>
            </a:r>
          </a:p>
          <a:p>
            <a:r>
              <a:rPr lang="en-US" sz="1200" kern="1200" dirty="0" smtClean="0">
                <a:solidFill>
                  <a:schemeClr val="tx1"/>
                </a:solidFill>
                <a:effectLst/>
                <a:latin typeface="+mn-lt"/>
                <a:ea typeface="+mn-ea"/>
                <a:cs typeface="+mn-cs"/>
              </a:rPr>
              <a:t>Learn to effectively Communicate the 2020 Climate Goals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pPr lvl="0"/>
            <a:r>
              <a:rPr lang="en-US" sz="1200" kern="1200" dirty="0" smtClean="0">
                <a:solidFill>
                  <a:schemeClr val="tx1"/>
                </a:solidFill>
                <a:effectLst/>
                <a:latin typeface="+mn-lt"/>
                <a:ea typeface="+mn-ea"/>
                <a:cs typeface="+mn-cs"/>
              </a:rPr>
              <a:t>Equip ourselves with a Strong Business Case for Action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Understand Key Intervention Areas across Ingredients, Packaging, Manufacturing, Distribution, </a:t>
            </a:r>
            <a:r>
              <a:rPr lang="en-US" sz="1200" kern="1200" dirty="0" smtClean="0">
                <a:solidFill>
                  <a:schemeClr val="tx1"/>
                </a:solidFill>
                <a:latin typeface="+mn-lt"/>
                <a:ea typeface="+mn-ea"/>
                <a:cs typeface="+mn-cs"/>
                <a:sym typeface="Wingdings" pitchFamily="2" charset="2"/>
              </a:rPr>
              <a:t></a:t>
            </a:r>
          </a:p>
          <a:p>
            <a:pPr lvl="0"/>
            <a:r>
              <a:rPr lang="en-US" sz="1200" kern="1200" dirty="0" smtClean="0">
                <a:solidFill>
                  <a:schemeClr val="tx1"/>
                </a:solidFill>
                <a:effectLst/>
                <a:latin typeface="+mn-lt"/>
                <a:ea typeface="+mn-ea"/>
                <a:cs typeface="+mn-cs"/>
              </a:rPr>
              <a:t>Refrigeration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Learn to Engage Suppliers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latin typeface="+mn-lt"/>
                <a:ea typeface="+mn-ea"/>
                <a:cs typeface="+mn-cs"/>
                <a:sym typeface="Wingdings" pitchFamily="2" charset="2"/>
              </a:rPr>
              <a:t></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Provide Feedback on Scenario Planner</a:t>
            </a:r>
          </a:p>
          <a:p>
            <a:endParaRPr lang="en-US" sz="1000" b="1" kern="1200" dirty="0" smtClean="0">
              <a:solidFill>
                <a:schemeClr val="tx1"/>
              </a:solidFill>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9</a:t>
            </a:fld>
            <a:endParaRPr lang="en-US"/>
          </a:p>
        </p:txBody>
      </p:sp>
    </p:spTree>
    <p:extLst>
      <p:ext uri="{BB962C8B-B14F-4D97-AF65-F5344CB8AC3E}">
        <p14:creationId xmlns:p14="http://schemas.microsoft.com/office/powerpoint/2010/main" val="2870945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F81091A-5D9E-4424-8941-29F73852DB00}" type="datetimeFigureOut">
              <a:rPr lang="en-US"/>
              <a:pPr>
                <a:defRPr/>
              </a:pPr>
              <a:t>9/8/2013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150ADF-0083-43FC-80C4-71E3576CF85A}" type="slidenum">
              <a:rPr lang="en-US"/>
              <a:pPr>
                <a:defRPr/>
              </a:pPr>
              <a:t>‹#›</a:t>
            </a:fld>
            <a:endParaRPr lang="en-US"/>
          </a:p>
        </p:txBody>
      </p:sp>
    </p:spTree>
    <p:extLst>
      <p:ext uri="{BB962C8B-B14F-4D97-AF65-F5344CB8AC3E}">
        <p14:creationId xmlns:p14="http://schemas.microsoft.com/office/powerpoint/2010/main" val="4218428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40BA308-91BD-47DA-9D8B-C49B89284680}" type="datetimeFigureOut">
              <a:rPr lang="en-US"/>
              <a:pPr>
                <a:defRPr/>
              </a:pPr>
              <a:t>9/8/2013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F577CA1-AA58-44D9-A50D-40F89362953D}" type="slidenum">
              <a:rPr lang="en-US"/>
              <a:pPr>
                <a:defRPr/>
              </a:pPr>
              <a:t>‹#›</a:t>
            </a:fld>
            <a:endParaRPr lang="en-US"/>
          </a:p>
        </p:txBody>
      </p:sp>
    </p:spTree>
    <p:extLst>
      <p:ext uri="{BB962C8B-B14F-4D97-AF65-F5344CB8AC3E}">
        <p14:creationId xmlns:p14="http://schemas.microsoft.com/office/powerpoint/2010/main" val="3541398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3EBFB3F-6195-425A-9016-F1A26C597A8E}" type="datetimeFigureOut">
              <a:rPr lang="en-US"/>
              <a:pPr>
                <a:defRPr/>
              </a:pPr>
              <a:t>9/8/2013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23880B-3DC6-48E5-9873-915946616DD1}" type="slidenum">
              <a:rPr lang="en-US"/>
              <a:pPr>
                <a:defRPr/>
              </a:pPr>
              <a:t>‹#›</a:t>
            </a:fld>
            <a:endParaRPr lang="en-US"/>
          </a:p>
        </p:txBody>
      </p:sp>
    </p:spTree>
    <p:extLst>
      <p:ext uri="{BB962C8B-B14F-4D97-AF65-F5344CB8AC3E}">
        <p14:creationId xmlns:p14="http://schemas.microsoft.com/office/powerpoint/2010/main" val="3645677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pic>
        <p:nvPicPr>
          <p:cNvPr id="8" name="Picture 1" descr="amazon.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46363" y="421332"/>
            <a:ext cx="4294910" cy="6028454"/>
          </a:xfrm>
          <a:prstGeom prst="rect">
            <a:avLst/>
          </a:prstGeom>
          <a:noFill/>
          <a:ln>
            <a:noFill/>
          </a:ln>
        </p:spPr>
      </p:pic>
      <p:sp>
        <p:nvSpPr>
          <p:cNvPr id="4" name="Title 1"/>
          <p:cNvSpPr>
            <a:spLocks noGrp="1"/>
          </p:cNvSpPr>
          <p:nvPr>
            <p:ph type="title"/>
          </p:nvPr>
        </p:nvSpPr>
        <p:spPr>
          <a:xfrm>
            <a:off x="4987637" y="1251403"/>
            <a:ext cx="3463636" cy="871311"/>
          </a:xfrm>
        </p:spPr>
        <p:txBody>
          <a:bodyPr>
            <a:noAutofit/>
          </a:bodyPr>
          <a:lstStyle>
            <a:lvl1pPr algn="l">
              <a:defRPr sz="2400" b="1" spc="-100">
                <a:solidFill>
                  <a:srgbClr val="D55C19"/>
                </a:solidFill>
                <a:latin typeface="Arial"/>
                <a:cs typeface="Arial"/>
              </a:defRPr>
            </a:lvl1pPr>
          </a:lstStyle>
          <a:p>
            <a:r>
              <a:rPr lang="en-US" dirty="0" smtClean="0"/>
              <a:t>Click to edit Master title style</a:t>
            </a:r>
            <a:endParaRPr lang="en-US" dirty="0"/>
          </a:p>
        </p:txBody>
      </p:sp>
      <p:sp>
        <p:nvSpPr>
          <p:cNvPr id="5" name="Content Placeholder 2"/>
          <p:cNvSpPr>
            <a:spLocks noGrp="1"/>
          </p:cNvSpPr>
          <p:nvPr>
            <p:ph idx="1"/>
          </p:nvPr>
        </p:nvSpPr>
        <p:spPr>
          <a:xfrm>
            <a:off x="4987637" y="2087108"/>
            <a:ext cx="3463636" cy="4117749"/>
          </a:xfrm>
        </p:spPr>
        <p:txBody>
          <a:bodyPr>
            <a:noAutofit/>
          </a:bodyPr>
          <a:lstStyle>
            <a:lvl1pPr marL="233363" indent="-233363">
              <a:spcBef>
                <a:spcPts val="0"/>
              </a:spcBef>
              <a:spcAft>
                <a:spcPts val="800"/>
              </a:spcAft>
              <a:buClr>
                <a:srgbClr val="D55C19"/>
              </a:buClr>
              <a:buNone/>
              <a:defRPr sz="1600">
                <a:solidFill>
                  <a:srgbClr val="989B97"/>
                </a:solidFill>
              </a:defRPr>
            </a:lvl1pPr>
            <a:lvl2pPr marL="455613" indent="-230188">
              <a:spcBef>
                <a:spcPts val="0"/>
              </a:spcBef>
              <a:spcAft>
                <a:spcPts val="800"/>
              </a:spcAft>
              <a:buClr>
                <a:srgbClr val="D55C19"/>
              </a:buClr>
              <a:buFont typeface="Arial"/>
              <a:buNone/>
              <a:defRPr sz="1300">
                <a:solidFill>
                  <a:srgbClr val="989B97"/>
                </a:solidFill>
              </a:defRPr>
            </a:lvl2pPr>
            <a:lvl3pPr marL="687388" indent="-228600">
              <a:spcBef>
                <a:spcPts val="0"/>
              </a:spcBef>
              <a:spcAft>
                <a:spcPts val="800"/>
              </a:spcAft>
              <a:buClr>
                <a:srgbClr val="D55C19"/>
              </a:buClr>
              <a:buNone/>
              <a:defRPr sz="1300">
                <a:solidFill>
                  <a:srgbClr val="989B97"/>
                </a:solidFill>
              </a:defRPr>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67537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Rectangle 6"/>
          <p:cNvSpPr/>
          <p:nvPr userDrawn="1"/>
        </p:nvSpPr>
        <p:spPr>
          <a:xfrm>
            <a:off x="346363" y="421332"/>
            <a:ext cx="8451275" cy="6028454"/>
          </a:xfrm>
          <a:prstGeom prst="rect">
            <a:avLst/>
          </a:prstGeom>
          <a:solidFill>
            <a:srgbClr val="AEB4AB">
              <a:alpha val="37000"/>
            </a:srgb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1177636" y="1088117"/>
            <a:ext cx="6900422" cy="871311"/>
          </a:xfrm>
        </p:spPr>
        <p:txBody>
          <a:bodyPr>
            <a:noAutofit/>
          </a:bodyPr>
          <a:lstStyle>
            <a:lvl1pPr algn="l">
              <a:defRPr sz="2400" b="1" spc="-100">
                <a:solidFill>
                  <a:srgbClr val="D55C19"/>
                </a:solidFill>
                <a:latin typeface="Arial"/>
                <a:cs typeface="Arial"/>
              </a:defRPr>
            </a:lvl1pPr>
          </a:lstStyle>
          <a:p>
            <a:r>
              <a:rPr lang="en-US" dirty="0" smtClean="0"/>
              <a:t>Click to edit Master title style</a:t>
            </a:r>
            <a:endParaRPr lang="en-US" dirty="0"/>
          </a:p>
        </p:txBody>
      </p:sp>
      <p:sp>
        <p:nvSpPr>
          <p:cNvPr id="5" name="Content Placeholder 2"/>
          <p:cNvSpPr>
            <a:spLocks noGrp="1"/>
          </p:cNvSpPr>
          <p:nvPr>
            <p:ph idx="1"/>
          </p:nvPr>
        </p:nvSpPr>
        <p:spPr>
          <a:xfrm>
            <a:off x="1177636" y="2087108"/>
            <a:ext cx="6900422" cy="4117749"/>
          </a:xfrm>
        </p:spPr>
        <p:txBody>
          <a:bodyPr>
            <a:noAutofit/>
          </a:bodyPr>
          <a:lstStyle>
            <a:lvl1pPr marL="233363" indent="-233363">
              <a:spcBef>
                <a:spcPts val="0"/>
              </a:spcBef>
              <a:spcAft>
                <a:spcPts val="800"/>
              </a:spcAft>
              <a:buClr>
                <a:srgbClr val="D55C19"/>
              </a:buClr>
              <a:defRPr sz="1600"/>
            </a:lvl1pPr>
            <a:lvl2pPr marL="455613" indent="-230188">
              <a:spcBef>
                <a:spcPts val="0"/>
              </a:spcBef>
              <a:spcAft>
                <a:spcPts val="800"/>
              </a:spcAft>
              <a:buClr>
                <a:srgbClr val="D55C19"/>
              </a:buClr>
              <a:buFont typeface="Arial"/>
              <a:buChar char="•"/>
              <a:defRPr sz="1300"/>
            </a:lvl2pPr>
            <a:lvl3pPr marL="687388" indent="-228600">
              <a:spcBef>
                <a:spcPts val="0"/>
              </a:spcBef>
              <a:spcAft>
                <a:spcPts val="800"/>
              </a:spcAft>
              <a:buClr>
                <a:srgbClr val="D55C19"/>
              </a:buClr>
              <a:defRPr sz="13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10065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pic>
        <p:nvPicPr>
          <p:cNvPr id="7" name="Picture 6" descr="WWFinBrazil_115680.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46363" y="421331"/>
            <a:ext cx="8451275" cy="6028454"/>
          </a:xfrm>
          <a:prstGeom prst="rect">
            <a:avLst/>
          </a:prstGeom>
        </p:spPr>
      </p:pic>
    </p:spTree>
    <p:extLst>
      <p:ext uri="{BB962C8B-B14F-4D97-AF65-F5344CB8AC3E}">
        <p14:creationId xmlns:p14="http://schemas.microsoft.com/office/powerpoint/2010/main" val="4023526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7" name="Rectangle 6"/>
          <p:cNvSpPr/>
          <p:nvPr userDrawn="1"/>
        </p:nvSpPr>
        <p:spPr>
          <a:xfrm>
            <a:off x="346363" y="421332"/>
            <a:ext cx="4294910" cy="6028454"/>
          </a:xfrm>
          <a:prstGeom prst="rect">
            <a:avLst/>
          </a:prstGeom>
          <a:solidFill>
            <a:srgbClr val="989B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4987637" y="1251403"/>
            <a:ext cx="3463636" cy="871311"/>
          </a:xfrm>
        </p:spPr>
        <p:txBody>
          <a:bodyPr>
            <a:noAutofit/>
          </a:bodyPr>
          <a:lstStyle>
            <a:lvl1pPr algn="l">
              <a:defRPr sz="2400" b="1" spc="-100">
                <a:solidFill>
                  <a:srgbClr val="D55C19"/>
                </a:solidFill>
                <a:latin typeface="Arial"/>
                <a:cs typeface="Arial"/>
              </a:defRPr>
            </a:lvl1pPr>
          </a:lstStyle>
          <a:p>
            <a:r>
              <a:rPr lang="en-US" dirty="0" smtClean="0"/>
              <a:t>Click to edit Master title style</a:t>
            </a:r>
            <a:endParaRPr lang="en-US" dirty="0"/>
          </a:p>
        </p:txBody>
      </p:sp>
      <p:sp>
        <p:nvSpPr>
          <p:cNvPr id="5" name="Content Placeholder 2"/>
          <p:cNvSpPr>
            <a:spLocks noGrp="1"/>
          </p:cNvSpPr>
          <p:nvPr>
            <p:ph idx="1"/>
          </p:nvPr>
        </p:nvSpPr>
        <p:spPr>
          <a:xfrm>
            <a:off x="4987637" y="2087108"/>
            <a:ext cx="3463636" cy="4117749"/>
          </a:xfrm>
        </p:spPr>
        <p:txBody>
          <a:bodyPr>
            <a:noAutofit/>
          </a:bodyPr>
          <a:lstStyle>
            <a:lvl1pPr marL="233363" indent="-233363">
              <a:spcBef>
                <a:spcPts val="0"/>
              </a:spcBef>
              <a:spcAft>
                <a:spcPts val="800"/>
              </a:spcAft>
              <a:buClr>
                <a:srgbClr val="D55C19"/>
              </a:buClr>
              <a:buNone/>
              <a:defRPr sz="1600">
                <a:solidFill>
                  <a:schemeClr val="tx1"/>
                </a:solidFill>
              </a:defRPr>
            </a:lvl1pPr>
            <a:lvl2pPr marL="455613" indent="-230188">
              <a:spcBef>
                <a:spcPts val="0"/>
              </a:spcBef>
              <a:spcAft>
                <a:spcPts val="800"/>
              </a:spcAft>
              <a:buClr>
                <a:srgbClr val="D55C19"/>
              </a:buClr>
              <a:buFont typeface="Arial"/>
              <a:buNone/>
              <a:defRPr sz="1300">
                <a:solidFill>
                  <a:schemeClr val="tx1"/>
                </a:solidFill>
              </a:defRPr>
            </a:lvl2pPr>
            <a:lvl3pPr marL="687388" indent="-228600">
              <a:spcBef>
                <a:spcPts val="0"/>
              </a:spcBef>
              <a:spcAft>
                <a:spcPts val="800"/>
              </a:spcAft>
              <a:buClr>
                <a:srgbClr val="D55C19"/>
              </a:buClr>
              <a:buNone/>
              <a:defRPr sz="1300">
                <a:solidFill>
                  <a:schemeClr val="tx1"/>
                </a:solidFill>
              </a:defRPr>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7186100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1177636" y="1088117"/>
            <a:ext cx="6900422" cy="871311"/>
          </a:xfrm>
        </p:spPr>
        <p:txBody>
          <a:bodyPr>
            <a:noAutofit/>
          </a:bodyPr>
          <a:lstStyle>
            <a:lvl1pPr algn="l">
              <a:defRPr sz="2400" b="1" spc="-100">
                <a:solidFill>
                  <a:srgbClr val="D55C19"/>
                </a:solidFill>
                <a:latin typeface="Arial"/>
                <a:cs typeface="Arial"/>
              </a:defRPr>
            </a:lvl1pPr>
          </a:lstStyle>
          <a:p>
            <a:r>
              <a:rPr lang="en-US" dirty="0" smtClean="0"/>
              <a:t>Click to edit Master title style</a:t>
            </a:r>
            <a:endParaRPr lang="en-US" dirty="0"/>
          </a:p>
        </p:txBody>
      </p:sp>
      <p:sp>
        <p:nvSpPr>
          <p:cNvPr id="8" name="Content Placeholder 2"/>
          <p:cNvSpPr>
            <a:spLocks noGrp="1"/>
          </p:cNvSpPr>
          <p:nvPr>
            <p:ph idx="1"/>
          </p:nvPr>
        </p:nvSpPr>
        <p:spPr>
          <a:xfrm>
            <a:off x="1177636" y="2087108"/>
            <a:ext cx="6900422" cy="4117749"/>
          </a:xfrm>
        </p:spPr>
        <p:txBody>
          <a:bodyPr>
            <a:noAutofit/>
          </a:bodyPr>
          <a:lstStyle>
            <a:lvl1pPr marL="233363" indent="-233363">
              <a:spcBef>
                <a:spcPts val="0"/>
              </a:spcBef>
              <a:spcAft>
                <a:spcPts val="800"/>
              </a:spcAft>
              <a:buClr>
                <a:srgbClr val="D55C19"/>
              </a:buClr>
              <a:defRPr sz="1600"/>
            </a:lvl1pPr>
            <a:lvl2pPr marL="455613" indent="-230188">
              <a:spcBef>
                <a:spcPts val="0"/>
              </a:spcBef>
              <a:spcAft>
                <a:spcPts val="800"/>
              </a:spcAft>
              <a:buClr>
                <a:srgbClr val="D55C19"/>
              </a:buClr>
              <a:buFont typeface="Arial"/>
              <a:buChar char="•"/>
              <a:defRPr sz="1300"/>
            </a:lvl2pPr>
            <a:lvl3pPr marL="687388" indent="-228600">
              <a:spcBef>
                <a:spcPts val="0"/>
              </a:spcBef>
              <a:spcAft>
                <a:spcPts val="800"/>
              </a:spcAft>
              <a:buClr>
                <a:srgbClr val="D55C19"/>
              </a:buClr>
              <a:defRPr sz="13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548371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pic>
        <p:nvPicPr>
          <p:cNvPr id="5" name="Picture 4" descr="Species-Index-Turtle.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46363" y="326572"/>
            <a:ext cx="8451274" cy="6123214"/>
          </a:xfrm>
          <a:prstGeom prst="rect">
            <a:avLst/>
          </a:prstGeom>
        </p:spPr>
      </p:pic>
    </p:spTree>
    <p:extLst>
      <p:ext uri="{BB962C8B-B14F-4D97-AF65-F5344CB8AC3E}">
        <p14:creationId xmlns:p14="http://schemas.microsoft.com/office/powerpoint/2010/main" val="700161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pic>
        <p:nvPicPr>
          <p:cNvPr id="8" name="Picture 7" descr="SmokeStack_230500SW.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46363" y="421332"/>
            <a:ext cx="8451275" cy="6028454"/>
          </a:xfrm>
          <a:prstGeom prst="rect">
            <a:avLst/>
          </a:prstGeom>
        </p:spPr>
      </p:pic>
    </p:spTree>
    <p:extLst>
      <p:ext uri="{BB962C8B-B14F-4D97-AF65-F5344CB8AC3E}">
        <p14:creationId xmlns:p14="http://schemas.microsoft.com/office/powerpoint/2010/main" val="1745647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pic>
        <p:nvPicPr>
          <p:cNvPr id="4" name="Picture 3" descr="deforestation-overviewXL_278723.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346363" y="421331"/>
            <a:ext cx="8451275" cy="6028454"/>
          </a:xfrm>
          <a:prstGeom prst="rect">
            <a:avLst/>
          </a:prstGeom>
        </p:spPr>
      </p:pic>
    </p:spTree>
    <p:extLst>
      <p:ext uri="{BB962C8B-B14F-4D97-AF65-F5344CB8AC3E}">
        <p14:creationId xmlns:p14="http://schemas.microsoft.com/office/powerpoint/2010/main" val="215120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360938D-2DFD-4A98-8923-39591F5CA20F}" type="datetimeFigureOut">
              <a:rPr lang="en-US"/>
              <a:pPr>
                <a:defRPr/>
              </a:pPr>
              <a:t>9/8/2013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041D61-5279-46AB-844D-027C6F99EA05}" type="slidenum">
              <a:rPr lang="en-US"/>
              <a:pPr>
                <a:defRPr/>
              </a:pPr>
              <a:t>‹#›</a:t>
            </a:fld>
            <a:endParaRPr lang="en-US"/>
          </a:p>
        </p:txBody>
      </p:sp>
    </p:spTree>
    <p:extLst>
      <p:ext uri="{BB962C8B-B14F-4D97-AF65-F5344CB8AC3E}">
        <p14:creationId xmlns:p14="http://schemas.microsoft.com/office/powerpoint/2010/main" val="396596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2123F0F-5E78-4B51-9FE5-9DB2EB0E2E6E}" type="datetimeFigureOut">
              <a:rPr lang="en-US"/>
              <a:pPr>
                <a:defRPr/>
              </a:pPr>
              <a:t>9/8/2013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6D89FB-F20F-4E10-80AA-93C7FFCB072C}" type="slidenum">
              <a:rPr lang="en-US"/>
              <a:pPr>
                <a:defRPr/>
              </a:pPr>
              <a:t>‹#›</a:t>
            </a:fld>
            <a:endParaRPr lang="en-US"/>
          </a:p>
        </p:txBody>
      </p:sp>
    </p:spTree>
    <p:extLst>
      <p:ext uri="{BB962C8B-B14F-4D97-AF65-F5344CB8AC3E}">
        <p14:creationId xmlns:p14="http://schemas.microsoft.com/office/powerpoint/2010/main" val="124176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EC7AE3D-28CC-4D6C-BD38-AD1E81834CF8}" type="datetimeFigureOut">
              <a:rPr lang="en-US"/>
              <a:pPr>
                <a:defRPr/>
              </a:pPr>
              <a:t>9/8/2013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4B150EB-6BB2-4FC4-9B37-723A09C191FE}" type="slidenum">
              <a:rPr lang="en-US"/>
              <a:pPr>
                <a:defRPr/>
              </a:pPr>
              <a:t>‹#›</a:t>
            </a:fld>
            <a:endParaRPr lang="en-US"/>
          </a:p>
        </p:txBody>
      </p:sp>
    </p:spTree>
    <p:extLst>
      <p:ext uri="{BB962C8B-B14F-4D97-AF65-F5344CB8AC3E}">
        <p14:creationId xmlns:p14="http://schemas.microsoft.com/office/powerpoint/2010/main" val="4231853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7EE1C9F-9B7F-4E25-9FF5-B60BF0EA5E9B}" type="datetimeFigureOut">
              <a:rPr lang="en-US"/>
              <a:pPr>
                <a:defRPr/>
              </a:pPr>
              <a:t>9/8/2013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F45F90A-A9EC-44BC-BF35-407BCE56E9BC}" type="slidenum">
              <a:rPr lang="en-US"/>
              <a:pPr>
                <a:defRPr/>
              </a:pPr>
              <a:t>‹#›</a:t>
            </a:fld>
            <a:endParaRPr lang="en-US"/>
          </a:p>
        </p:txBody>
      </p:sp>
    </p:spTree>
    <p:extLst>
      <p:ext uri="{BB962C8B-B14F-4D97-AF65-F5344CB8AC3E}">
        <p14:creationId xmlns:p14="http://schemas.microsoft.com/office/powerpoint/2010/main" val="2816867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131C7C5-6B1A-4648-B29F-9EA51DA3B86A}" type="datetimeFigureOut">
              <a:rPr lang="en-US"/>
              <a:pPr>
                <a:defRPr/>
              </a:pPr>
              <a:t>9/8/2013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FC6F64F-4951-4BBC-B764-5A7278AD5CF2}" type="slidenum">
              <a:rPr lang="en-US"/>
              <a:pPr>
                <a:defRPr/>
              </a:pPr>
              <a:t>‹#›</a:t>
            </a:fld>
            <a:endParaRPr lang="en-US"/>
          </a:p>
        </p:txBody>
      </p:sp>
    </p:spTree>
    <p:extLst>
      <p:ext uri="{BB962C8B-B14F-4D97-AF65-F5344CB8AC3E}">
        <p14:creationId xmlns:p14="http://schemas.microsoft.com/office/powerpoint/2010/main" val="35759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53E008D-53EF-439E-B5E9-FB507885E418}" type="datetimeFigureOut">
              <a:rPr lang="en-US"/>
              <a:pPr>
                <a:defRPr/>
              </a:pPr>
              <a:t>9/8/2013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56E54BA-AEEE-4B80-AEB4-68331671159A}" type="slidenum">
              <a:rPr lang="en-US"/>
              <a:pPr>
                <a:defRPr/>
              </a:pPr>
              <a:t>‹#›</a:t>
            </a:fld>
            <a:endParaRPr lang="en-US"/>
          </a:p>
        </p:txBody>
      </p:sp>
    </p:spTree>
    <p:extLst>
      <p:ext uri="{BB962C8B-B14F-4D97-AF65-F5344CB8AC3E}">
        <p14:creationId xmlns:p14="http://schemas.microsoft.com/office/powerpoint/2010/main" val="211945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8BF93F1-31D7-4593-8591-392290960BCD}" type="datetimeFigureOut">
              <a:rPr lang="en-US"/>
              <a:pPr>
                <a:defRPr/>
              </a:pPr>
              <a:t>9/8/2013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F017BD2-9C51-4601-80F8-070692E564F2}" type="slidenum">
              <a:rPr lang="en-US"/>
              <a:pPr>
                <a:defRPr/>
              </a:pPr>
              <a:t>‹#›</a:t>
            </a:fld>
            <a:endParaRPr lang="en-US"/>
          </a:p>
        </p:txBody>
      </p:sp>
    </p:spTree>
    <p:extLst>
      <p:ext uri="{BB962C8B-B14F-4D97-AF65-F5344CB8AC3E}">
        <p14:creationId xmlns:p14="http://schemas.microsoft.com/office/powerpoint/2010/main" val="661692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F030FDE-8531-4CA2-A8E4-772731EAF2E3}" type="datetimeFigureOut">
              <a:rPr lang="en-US"/>
              <a:pPr>
                <a:defRPr/>
              </a:pPr>
              <a:t>9/8/2013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6B23A0E-40A5-47A7-B9BE-61911B79FD87}" type="slidenum">
              <a:rPr lang="en-US"/>
              <a:pPr>
                <a:defRPr/>
              </a:pPr>
              <a:t>‹#›</a:t>
            </a:fld>
            <a:endParaRPr lang="en-US"/>
          </a:p>
        </p:txBody>
      </p:sp>
    </p:spTree>
    <p:extLst>
      <p:ext uri="{BB962C8B-B14F-4D97-AF65-F5344CB8AC3E}">
        <p14:creationId xmlns:p14="http://schemas.microsoft.com/office/powerpoint/2010/main" val="1554924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9EFFD3FE-9962-4E37-BAF5-119DD4202FF1}" type="datetimeFigureOut">
              <a:rPr lang="en-US"/>
              <a:pPr>
                <a:defRPr/>
              </a:pPr>
              <a:t>9/8/2013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B5F73596-2C1B-4647-B482-DB2D6627170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ctr" defTabSz="457200" rtl="0" fontAlgn="base">
        <a:spcBef>
          <a:spcPct val="0"/>
        </a:spcBef>
        <a:spcAft>
          <a:spcPct val="0"/>
        </a:spcAft>
        <a:defRPr sz="4400" kern="1200">
          <a:solidFill>
            <a:schemeClr val="tx1"/>
          </a:solidFill>
          <a:latin typeface="+mj-lt"/>
          <a:ea typeface="+mj-ea"/>
          <a:cs typeface="+mj-cs"/>
        </a:defRPr>
      </a:lvl1pPr>
      <a:lvl2pPr algn="ctr" defTabSz="457200" rtl="0" fontAlgn="base">
        <a:spcBef>
          <a:spcPct val="0"/>
        </a:spcBef>
        <a:spcAft>
          <a:spcPct val="0"/>
        </a:spcAft>
        <a:defRPr sz="4400">
          <a:solidFill>
            <a:schemeClr val="tx1"/>
          </a:solidFill>
          <a:latin typeface="Calibri" pitchFamily="34" charset="0"/>
        </a:defRPr>
      </a:lvl2pPr>
      <a:lvl3pPr algn="ctr" defTabSz="457200" rtl="0" fontAlgn="base">
        <a:spcBef>
          <a:spcPct val="0"/>
        </a:spcBef>
        <a:spcAft>
          <a:spcPct val="0"/>
        </a:spcAft>
        <a:defRPr sz="4400">
          <a:solidFill>
            <a:schemeClr val="tx1"/>
          </a:solidFill>
          <a:latin typeface="Calibri" pitchFamily="34" charset="0"/>
        </a:defRPr>
      </a:lvl3pPr>
      <a:lvl4pPr algn="ctr" defTabSz="457200" rtl="0" fontAlgn="base">
        <a:spcBef>
          <a:spcPct val="0"/>
        </a:spcBef>
        <a:spcAft>
          <a:spcPct val="0"/>
        </a:spcAft>
        <a:defRPr sz="4400">
          <a:solidFill>
            <a:schemeClr val="tx1"/>
          </a:solidFill>
          <a:latin typeface="Calibri" pitchFamily="34" charset="0"/>
        </a:defRPr>
      </a:lvl4pPr>
      <a:lvl5pPr algn="ctr" defTabSz="457200" rtl="0" fontAlgn="base">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39.wmf"/><Relationship Id="rId13" Type="http://schemas.openxmlformats.org/officeDocument/2006/relationships/image" Target="../media/image44.png"/><Relationship Id="rId18" Type="http://schemas.openxmlformats.org/officeDocument/2006/relationships/image" Target="../media/image49.jpeg"/><Relationship Id="rId26" Type="http://schemas.openxmlformats.org/officeDocument/2006/relationships/image" Target="../media/image56.jpeg"/><Relationship Id="rId3" Type="http://schemas.openxmlformats.org/officeDocument/2006/relationships/image" Target="../media/image34.png"/><Relationship Id="rId21" Type="http://schemas.openxmlformats.org/officeDocument/2006/relationships/image" Target="../media/image51.png"/><Relationship Id="rId34" Type="http://schemas.openxmlformats.org/officeDocument/2006/relationships/image" Target="../media/image64.png"/><Relationship Id="rId7" Type="http://schemas.openxmlformats.org/officeDocument/2006/relationships/image" Target="../media/image38.png"/><Relationship Id="rId12" Type="http://schemas.openxmlformats.org/officeDocument/2006/relationships/image" Target="../media/image43.jpeg"/><Relationship Id="rId17" Type="http://schemas.openxmlformats.org/officeDocument/2006/relationships/image" Target="../media/image48.jpeg"/><Relationship Id="rId25" Type="http://schemas.openxmlformats.org/officeDocument/2006/relationships/image" Target="../media/image55.png"/><Relationship Id="rId33" Type="http://schemas.openxmlformats.org/officeDocument/2006/relationships/image" Target="../media/image63.png"/><Relationship Id="rId2" Type="http://schemas.openxmlformats.org/officeDocument/2006/relationships/notesSlide" Target="../notesSlides/notesSlide22.xml"/><Relationship Id="rId16" Type="http://schemas.openxmlformats.org/officeDocument/2006/relationships/image" Target="../media/image47.png"/><Relationship Id="rId20" Type="http://schemas.openxmlformats.org/officeDocument/2006/relationships/hyperlink" Target="http://www.sofidel.it/sofidel/index.asp" TargetMode="External"/><Relationship Id="rId29"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37.jpeg"/><Relationship Id="rId11" Type="http://schemas.openxmlformats.org/officeDocument/2006/relationships/image" Target="../media/image42.jpeg"/><Relationship Id="rId24" Type="http://schemas.openxmlformats.org/officeDocument/2006/relationships/image" Target="../media/image54.jpeg"/><Relationship Id="rId32" Type="http://schemas.openxmlformats.org/officeDocument/2006/relationships/image" Target="../media/image62.png"/><Relationship Id="rId37" Type="http://schemas.microsoft.com/office/2007/relationships/hdphoto" Target="../media/hdphoto2.wdp"/><Relationship Id="rId5" Type="http://schemas.openxmlformats.org/officeDocument/2006/relationships/image" Target="../media/image36.jpeg"/><Relationship Id="rId15" Type="http://schemas.openxmlformats.org/officeDocument/2006/relationships/image" Target="../media/image46.png"/><Relationship Id="rId23" Type="http://schemas.openxmlformats.org/officeDocument/2006/relationships/image" Target="../media/image53.wmf"/><Relationship Id="rId28" Type="http://schemas.openxmlformats.org/officeDocument/2006/relationships/image" Target="../media/image58.jpeg"/><Relationship Id="rId36" Type="http://schemas.openxmlformats.org/officeDocument/2006/relationships/image" Target="../media/image65.png"/><Relationship Id="rId10" Type="http://schemas.openxmlformats.org/officeDocument/2006/relationships/image" Target="../media/image41.jpeg"/><Relationship Id="rId19" Type="http://schemas.openxmlformats.org/officeDocument/2006/relationships/image" Target="../media/image50.png"/><Relationship Id="rId31" Type="http://schemas.openxmlformats.org/officeDocument/2006/relationships/image" Target="../media/image6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jpe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68.png"/><Relationship Id="rId4" Type="http://schemas.openxmlformats.org/officeDocument/2006/relationships/image" Target="../media/image67.jpeg"/></Relationships>
</file>

<file path=ppt/slides/_rels/slide2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sLaGxGvrDAVQnM&amp;tbnid=i9XEzUWIekFx0M:&amp;ved=0CAUQjRw&amp;url=http://www.webdesign.org/vector-graphics/adobe-illustrator/how-to-create-vector-sun-rays.18455.html&amp;ei=cbMgUo2EGIXu8AShg4GIAg&amp;bvm=bv.51495398,d.cWc&amp;psig=AFQjCNFeJhgf5QHgrobTwEgkaQg7415w3g&amp;ust=137796118580303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5" y="0"/>
            <a:ext cx="9156575" cy="5150573"/>
          </a:xfrm>
          <a:prstGeom prst="rect">
            <a:avLst/>
          </a:prstGeom>
        </p:spPr>
      </p:pic>
      <p:sp>
        <p:nvSpPr>
          <p:cNvPr id="52" name="TextBox 51"/>
          <p:cNvSpPr txBox="1"/>
          <p:nvPr/>
        </p:nvSpPr>
        <p:spPr>
          <a:xfrm>
            <a:off x="19878" y="5520481"/>
            <a:ext cx="7943272" cy="387798"/>
          </a:xfrm>
          <a:prstGeom prst="rect">
            <a:avLst/>
          </a:prstGeom>
          <a:noFill/>
        </p:spPr>
        <p:txBody>
          <a:bodyPr wrap="square" rtlCol="0">
            <a:spAutoFit/>
          </a:bodyPr>
          <a:lstStyle/>
          <a:p>
            <a:pPr>
              <a:lnSpc>
                <a:spcPct val="80000"/>
              </a:lnSpc>
            </a:pPr>
            <a:r>
              <a:rPr lang="en-US" sz="2400" dirty="0" smtClean="0">
                <a:solidFill>
                  <a:schemeClr val="bg1"/>
                </a:solidFill>
                <a:latin typeface="Arial Narrow" pitchFamily="34" charset="0"/>
                <a:cs typeface="Arial"/>
              </a:rPr>
              <a:t>Module 1: 2020 CLIMATE TARGET &amp; ROLE OF AMBASSADORS</a:t>
            </a:r>
            <a:endParaRPr lang="en-US" sz="2400" dirty="0">
              <a:solidFill>
                <a:schemeClr val="bg1"/>
              </a:solidFill>
              <a:latin typeface="Arial Narrow" pitchFamily="34" charset="0"/>
              <a:cs typeface="Arial"/>
            </a:endParaRPr>
          </a:p>
        </p:txBody>
      </p:sp>
      <p:sp>
        <p:nvSpPr>
          <p:cNvPr id="4" name="Rectangle 3"/>
          <p:cNvSpPr/>
          <p:nvPr/>
        </p:nvSpPr>
        <p:spPr>
          <a:xfrm>
            <a:off x="0" y="4872281"/>
            <a:ext cx="9144000" cy="2916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283027" y="6481704"/>
            <a:ext cx="1837783" cy="276999"/>
          </a:xfrm>
          <a:prstGeom prst="rect">
            <a:avLst/>
          </a:prstGeom>
          <a:noFill/>
        </p:spPr>
        <p:txBody>
          <a:bodyPr wrap="square" rtlCol="0">
            <a:spAutoFit/>
          </a:bodyPr>
          <a:lstStyle/>
          <a:p>
            <a:pPr algn="r"/>
            <a:r>
              <a:rPr lang="en-US" sz="1200" i="1" dirty="0" smtClean="0">
                <a:solidFill>
                  <a:schemeClr val="bg1"/>
                </a:solidFill>
                <a:latin typeface="Arial" pitchFamily="34" charset="0"/>
                <a:cs typeface="Arial" pitchFamily="34" charset="0"/>
              </a:rPr>
              <a:t>in partnership with </a:t>
            </a:r>
            <a:endParaRPr lang="en-US" sz="1200" i="1" dirty="0">
              <a:solidFill>
                <a:schemeClr val="bg1"/>
              </a:solidFill>
              <a:latin typeface="Arial" pitchFamily="34" charset="0"/>
              <a:cs typeface="Arial" pitchFamily="34" charset="0"/>
            </a:endParaRPr>
          </a:p>
        </p:txBody>
      </p:sp>
      <p:pic>
        <p:nvPicPr>
          <p:cNvPr id="8" name="Picture 7" descr="WWF_45mm_tab.eps"/>
          <p:cNvPicPr>
            <a:picLocks noChangeAspect="1"/>
          </p:cNvPicPr>
          <p:nvPr/>
        </p:nvPicPr>
        <p:blipFill>
          <a:blip r:embed="rId4" cstate="screen"/>
          <a:stretch>
            <a:fillRect/>
          </a:stretch>
        </p:blipFill>
        <p:spPr>
          <a:xfrm>
            <a:off x="8089567" y="5547655"/>
            <a:ext cx="965741" cy="1224643"/>
          </a:xfrm>
          <a:prstGeom prst="rect">
            <a:avLst/>
          </a:prstGeom>
        </p:spPr>
      </p:pic>
      <p:sp>
        <p:nvSpPr>
          <p:cNvPr id="54" name="TextBox 53"/>
          <p:cNvSpPr txBox="1"/>
          <p:nvPr/>
        </p:nvSpPr>
        <p:spPr>
          <a:xfrm>
            <a:off x="0" y="5051491"/>
            <a:ext cx="8603970" cy="535531"/>
          </a:xfrm>
          <a:prstGeom prst="rect">
            <a:avLst/>
          </a:prstGeom>
          <a:noFill/>
        </p:spPr>
        <p:txBody>
          <a:bodyPr wrap="square" rtlCol="0">
            <a:spAutoFit/>
          </a:bodyPr>
          <a:lstStyle/>
          <a:p>
            <a:pPr>
              <a:lnSpc>
                <a:spcPct val="80000"/>
              </a:lnSpc>
            </a:pPr>
            <a:r>
              <a:rPr lang="en-US" sz="3600" b="1" dirty="0" smtClean="0">
                <a:solidFill>
                  <a:schemeClr val="bg1"/>
                </a:solidFill>
                <a:latin typeface="Arial Narrow"/>
                <a:cs typeface="Arial Narrow"/>
              </a:rPr>
              <a:t>CLIMATE AMBASSADOR TRAINING </a:t>
            </a:r>
            <a:endParaRPr lang="en-US" sz="3600" b="1" dirty="0">
              <a:solidFill>
                <a:schemeClr val="bg1"/>
              </a:solidFill>
              <a:latin typeface="Arial Narrow"/>
              <a:cs typeface="Arial Narrow"/>
            </a:endParaRPr>
          </a:p>
        </p:txBody>
      </p:sp>
    </p:spTree>
    <p:extLst>
      <p:ext uri="{BB962C8B-B14F-4D97-AF65-F5344CB8AC3E}">
        <p14:creationId xmlns:p14="http://schemas.microsoft.com/office/powerpoint/2010/main" val="34685873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ounded Rectangle 16"/>
          <p:cNvSpPr/>
          <p:nvPr/>
        </p:nvSpPr>
        <p:spPr bwMode="auto">
          <a:xfrm>
            <a:off x="1927867" y="1421765"/>
            <a:ext cx="1662112"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18" name="Rounded Rectangle 17"/>
          <p:cNvSpPr/>
          <p:nvPr/>
        </p:nvSpPr>
        <p:spPr bwMode="auto">
          <a:xfrm>
            <a:off x="1910404" y="1817053"/>
            <a:ext cx="1674813" cy="469900"/>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a:t>
            </a:r>
            <a:r>
              <a:rPr lang="en-US" sz="1200" b="1" dirty="0">
                <a:solidFill>
                  <a:srgbClr val="FFFFFF"/>
                </a:solidFill>
                <a:latin typeface="Arial" pitchFamily="34" charset="0"/>
              </a:rPr>
              <a:t>2</a:t>
            </a:r>
            <a:r>
              <a:rPr lang="en-US" sz="1200" b="1" dirty="0" smtClean="0">
                <a:solidFill>
                  <a:srgbClr val="FFFFFF"/>
                </a:solidFill>
                <a:latin typeface="Arial" pitchFamily="34" charset="0"/>
              </a:rPr>
              <a:t>: BUSINESS CASE</a:t>
            </a:r>
            <a:endParaRPr lang="en-US" sz="1200" b="1" dirty="0">
              <a:solidFill>
                <a:srgbClr val="FFFFFF"/>
              </a:solidFill>
              <a:latin typeface="Arial" pitchFamily="34" charset="0"/>
            </a:endParaRPr>
          </a:p>
        </p:txBody>
      </p:sp>
      <p:sp>
        <p:nvSpPr>
          <p:cNvPr id="21" name="Rounded Rectangle 20"/>
          <p:cNvSpPr/>
          <p:nvPr/>
        </p:nvSpPr>
        <p:spPr bwMode="auto">
          <a:xfrm>
            <a:off x="5589594" y="1421765"/>
            <a:ext cx="1662113"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22" name="Rounded Rectangle 21"/>
          <p:cNvSpPr/>
          <p:nvPr/>
        </p:nvSpPr>
        <p:spPr bwMode="auto">
          <a:xfrm>
            <a:off x="5572132" y="1817053"/>
            <a:ext cx="1674812" cy="469900"/>
          </a:xfrm>
          <a:prstGeom prst="roundRect">
            <a:avLst>
              <a:gd name="adj" fmla="val 10926"/>
            </a:avLst>
          </a:prstGeom>
          <a:solidFill>
            <a:srgbClr val="494949"/>
          </a:solidFill>
          <a:ln w="25400" cap="flat" cmpd="sng" algn="ctr">
            <a:noFill/>
            <a:prstDash val="solid"/>
          </a:ln>
          <a:effectLst/>
        </p:spPr>
        <p:txBody>
          <a:bodyPr lIns="0" tIns="0" rIns="0" bIns="0" anchor="ctr"/>
          <a:lstStyle/>
          <a:p>
            <a:pPr algn="ctr" defTabSz="914400"/>
            <a:r>
              <a:rPr lang="en-US" sz="1200" b="1" dirty="0" smtClean="0">
                <a:solidFill>
                  <a:srgbClr val="FFFFFF"/>
                </a:solidFill>
                <a:latin typeface="Arial" pitchFamily="34" charset="0"/>
              </a:rPr>
              <a:t>MODULE 4:</a:t>
            </a:r>
          </a:p>
          <a:p>
            <a:pPr algn="ctr" defTabSz="914400"/>
            <a:r>
              <a:rPr lang="en-US" sz="1200" b="1" dirty="0" smtClean="0">
                <a:solidFill>
                  <a:srgbClr val="FFFFFF"/>
                </a:solidFill>
                <a:latin typeface="Arial" pitchFamily="34" charset="0"/>
              </a:rPr>
              <a:t>ENGAGEMENT</a:t>
            </a:r>
            <a:endParaRPr lang="en-US" sz="1200" b="1" dirty="0">
              <a:solidFill>
                <a:srgbClr val="FFFFFF"/>
              </a:solidFill>
              <a:latin typeface="Arial" pitchFamily="34" charset="0"/>
            </a:endParaRPr>
          </a:p>
        </p:txBody>
      </p:sp>
      <p:sp>
        <p:nvSpPr>
          <p:cNvPr id="29" name="Rounded Rectangle 28"/>
          <p:cNvSpPr/>
          <p:nvPr/>
        </p:nvSpPr>
        <p:spPr bwMode="auto">
          <a:xfrm>
            <a:off x="3776352" y="1421765"/>
            <a:ext cx="1663700"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30" name="Rounded Rectangle 29"/>
          <p:cNvSpPr/>
          <p:nvPr/>
        </p:nvSpPr>
        <p:spPr bwMode="auto">
          <a:xfrm>
            <a:off x="3747777" y="1817053"/>
            <a:ext cx="1676400" cy="469900"/>
          </a:xfrm>
          <a:prstGeom prst="roundRect">
            <a:avLst>
              <a:gd name="adj" fmla="val 13658"/>
            </a:avLst>
          </a:prstGeom>
          <a:solidFill>
            <a:srgbClr val="494949"/>
          </a:solidFill>
          <a:ln w="25400" cap="flat" cmpd="sng" algn="ctr">
            <a:noFill/>
            <a:prstDash val="solid"/>
          </a:ln>
          <a:effectLst/>
        </p:spPr>
        <p:txBody>
          <a:bodyPr lIns="0" tIns="0" rIns="0" bIns="0" anchor="ctr"/>
          <a:lstStyle/>
          <a:p>
            <a:pPr algn="ctr" defTabSz="914400"/>
            <a:r>
              <a:rPr lang="en-US" sz="1200" b="1" dirty="0" smtClean="0">
                <a:solidFill>
                  <a:srgbClr val="FFFFFF"/>
                </a:solidFill>
                <a:latin typeface="Arial" pitchFamily="34" charset="0"/>
              </a:rPr>
              <a:t>MODULE </a:t>
            </a:r>
            <a:r>
              <a:rPr lang="en-US" sz="1200" b="1" dirty="0">
                <a:solidFill>
                  <a:srgbClr val="FFFFFF"/>
                </a:solidFill>
                <a:latin typeface="Arial" pitchFamily="34" charset="0"/>
              </a:rPr>
              <a:t>3</a:t>
            </a:r>
            <a:r>
              <a:rPr lang="en-US" sz="1200" b="1" dirty="0" smtClean="0">
                <a:solidFill>
                  <a:srgbClr val="FFFFFF"/>
                </a:solidFill>
                <a:latin typeface="Arial" pitchFamily="34" charset="0"/>
              </a:rPr>
              <a:t>:</a:t>
            </a:r>
          </a:p>
          <a:p>
            <a:pPr algn="ctr" defTabSz="914400"/>
            <a:r>
              <a:rPr lang="en-US" sz="1200" b="1" dirty="0" smtClean="0">
                <a:solidFill>
                  <a:srgbClr val="FFFFFF"/>
                </a:solidFill>
                <a:latin typeface="Arial" pitchFamily="34" charset="0"/>
              </a:rPr>
              <a:t>IN ACTION</a:t>
            </a:r>
            <a:endParaRPr lang="en-US" sz="1200" b="1" dirty="0">
              <a:solidFill>
                <a:srgbClr val="FFFFFF"/>
              </a:solidFill>
              <a:latin typeface="Arial" pitchFamily="34" charset="0"/>
            </a:endParaRPr>
          </a:p>
        </p:txBody>
      </p:sp>
      <p:sp>
        <p:nvSpPr>
          <p:cNvPr id="33" name="TextBox 53"/>
          <p:cNvSpPr txBox="1">
            <a:spLocks noChangeArrowheads="1"/>
          </p:cNvSpPr>
          <p:nvPr/>
        </p:nvSpPr>
        <p:spPr bwMode="auto">
          <a:xfrm>
            <a:off x="-38010" y="35743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solidFill>
                  <a:schemeClr val="bg1"/>
                </a:solidFill>
                <a:latin typeface="Arial Narrow" pitchFamily="34" charset="0"/>
              </a:rPr>
              <a:t>TRAINING AGENDA: LEADERS </a:t>
            </a:r>
          </a:p>
          <a:p>
            <a:pPr>
              <a:lnSpc>
                <a:spcPct val="80000"/>
              </a:lnSpc>
            </a:pPr>
            <a:r>
              <a:rPr lang="en-US" sz="4000" b="1" dirty="0" smtClean="0">
                <a:solidFill>
                  <a:schemeClr val="bg1"/>
                </a:solidFill>
                <a:latin typeface="Arial Narrow" pitchFamily="34" charset="0"/>
              </a:rPr>
              <a:t>CLIMATE AMBASSADORS</a:t>
            </a:r>
            <a:endParaRPr lang="en-US" sz="4000" b="1" dirty="0">
              <a:solidFill>
                <a:schemeClr val="bg1"/>
              </a:solidFill>
              <a:latin typeface="Arial Narrow" pitchFamily="34" charset="0"/>
            </a:endParaRPr>
          </a:p>
        </p:txBody>
      </p:sp>
      <p:sp>
        <p:nvSpPr>
          <p:cNvPr id="37" name="TextBox 36"/>
          <p:cNvSpPr txBox="1">
            <a:spLocks noChangeArrowheads="1"/>
          </p:cNvSpPr>
          <p:nvPr/>
        </p:nvSpPr>
        <p:spPr bwMode="auto">
          <a:xfrm>
            <a:off x="1888497" y="4239573"/>
            <a:ext cx="2017106" cy="129266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fontAlgn="base" hangingPunct="1">
              <a:spcBef>
                <a:spcPct val="0"/>
              </a:spcBef>
              <a:spcAft>
                <a:spcPct val="0"/>
              </a:spcAft>
            </a:pPr>
            <a:r>
              <a:rPr lang="en-US" sz="1300" dirty="0" smtClean="0">
                <a:solidFill>
                  <a:schemeClr val="bg1">
                    <a:lumMod val="85000"/>
                  </a:schemeClr>
                </a:solidFill>
                <a:latin typeface="Arial Narrow" pitchFamily="34" charset="0"/>
                <a:cs typeface="Calibri" pitchFamily="34" charset="0"/>
              </a:rPr>
              <a:t>• BUSINESS STRATEGY</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REVENUE</a:t>
            </a:r>
            <a:br>
              <a:rPr lang="en-US" sz="1300" dirty="0" smtClean="0">
                <a:solidFill>
                  <a:schemeClr val="bg1">
                    <a:lumMod val="85000"/>
                  </a:schemeClr>
                </a:solidFill>
                <a:latin typeface="Arial Narrow" pitchFamily="34" charset="0"/>
                <a:cs typeface="Calibri" pitchFamily="34" charset="0"/>
              </a:rPr>
            </a:br>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RISK</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REPUTATION</a:t>
            </a:r>
          </a:p>
          <a:p>
            <a:pPr defTabSz="914196" eaLnBrk="1" hangingPunct="1"/>
            <a:r>
              <a:rPr lang="en-US" sz="1300" dirty="0" smtClean="0">
                <a:solidFill>
                  <a:schemeClr val="bg1">
                    <a:lumMod val="85000"/>
                  </a:schemeClr>
                </a:solidFill>
                <a:latin typeface="Arial Narrow" pitchFamily="34" charset="0"/>
                <a:cs typeface="Calibri" pitchFamily="34" charset="0"/>
              </a:rPr>
              <a:t>ME, WE, WORLD</a:t>
            </a:r>
          </a:p>
          <a:p>
            <a:pPr defTabSz="914196" eaLnBrk="1" fontAlgn="base" hangingPunct="1">
              <a:spcBef>
                <a:spcPct val="0"/>
              </a:spcBef>
              <a:spcAft>
                <a:spcPct val="0"/>
              </a:spcAft>
            </a:pPr>
            <a:endParaRPr lang="en-US" sz="1300" dirty="0" smtClean="0">
              <a:solidFill>
                <a:schemeClr val="bg1">
                  <a:lumMod val="85000"/>
                </a:schemeClr>
              </a:solidFill>
              <a:latin typeface="Arial Narrow" pitchFamily="34" charset="0"/>
              <a:cs typeface="Calibri" pitchFamily="34" charset="0"/>
            </a:endParaRPr>
          </a:p>
        </p:txBody>
      </p:sp>
      <p:sp>
        <p:nvSpPr>
          <p:cNvPr id="34" name="TextBox 33"/>
          <p:cNvSpPr txBox="1">
            <a:spLocks noChangeArrowheads="1"/>
          </p:cNvSpPr>
          <p:nvPr/>
        </p:nvSpPr>
        <p:spPr bwMode="auto">
          <a:xfrm>
            <a:off x="3747777" y="4239573"/>
            <a:ext cx="1841817" cy="1492716"/>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hangingPunct="1"/>
            <a:r>
              <a:rPr lang="en-US" sz="1300" dirty="0" smtClean="0">
                <a:solidFill>
                  <a:schemeClr val="bg1">
                    <a:lumMod val="85000"/>
                  </a:schemeClr>
                </a:solidFill>
                <a:latin typeface="Arial Narrow" pitchFamily="34" charset="0"/>
                <a:cs typeface="Calibri" pitchFamily="34" charset="0"/>
              </a:rPr>
              <a:t>•</a:t>
            </a:r>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STRATEGIC FRAME </a:t>
            </a:r>
          </a:p>
          <a:p>
            <a:pPr defTabSz="914196" eaLnBrk="1" hangingPunct="1"/>
            <a:r>
              <a:rPr lang="en-US" sz="1300" dirty="0" smtClean="0">
                <a:solidFill>
                  <a:schemeClr val="bg1">
                    <a:lumMod val="85000"/>
                  </a:schemeClr>
                </a:solidFill>
                <a:latin typeface="Arial Narrow" pitchFamily="34" charset="0"/>
                <a:cs typeface="Calibri" pitchFamily="34" charset="0"/>
              </a:rPr>
              <a:t>• </a:t>
            </a:r>
            <a:r>
              <a:rPr lang="en-US" sz="1300" dirty="0">
                <a:solidFill>
                  <a:schemeClr val="bg1">
                    <a:lumMod val="85000"/>
                  </a:schemeClr>
                </a:solidFill>
                <a:latin typeface="Arial Narrow" pitchFamily="34" charset="0"/>
                <a:cs typeface="Calibri" pitchFamily="34" charset="0"/>
              </a:rPr>
              <a:t>KEY </a:t>
            </a:r>
            <a:r>
              <a:rPr lang="en-US" sz="1300" dirty="0" smtClean="0">
                <a:solidFill>
                  <a:schemeClr val="bg1">
                    <a:lumMod val="85000"/>
                  </a:schemeClr>
                </a:solidFill>
                <a:latin typeface="Arial Narrow" pitchFamily="34" charset="0"/>
                <a:cs typeface="Calibri" pitchFamily="34" charset="0"/>
              </a:rPr>
              <a:t>INTERVENTIONS</a:t>
            </a:r>
          </a:p>
          <a:p>
            <a:pPr marL="228600" indent="-106363" defTabSz="914196" eaLnBrk="1" hangingPunct="1"/>
            <a:r>
              <a:rPr lang="en-US" sz="1300" dirty="0" smtClean="0">
                <a:solidFill>
                  <a:schemeClr val="bg1">
                    <a:lumMod val="85000"/>
                  </a:schemeClr>
                </a:solidFill>
                <a:latin typeface="Arial Narrow" pitchFamily="34" charset="0"/>
                <a:cs typeface="Calibri" pitchFamily="34" charset="0"/>
              </a:rPr>
              <a:t>• INGREDIENTS</a:t>
            </a: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PACKAGING</a:t>
            </a:r>
            <a:endParaRPr lang="en-US" sz="1300" dirty="0" smtClean="0">
              <a:solidFill>
                <a:schemeClr val="bg1">
                  <a:lumMod val="85000"/>
                </a:schemeClr>
              </a:solidFill>
              <a:latin typeface="Arial Narrow" pitchFamily="34" charset="0"/>
              <a:cs typeface="Calibri" pitchFamily="34" charset="0"/>
            </a:endParaRP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MANUFACTURING</a:t>
            </a: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DISTRIBUTION</a:t>
            </a:r>
            <a:endParaRPr lang="en-US" sz="1300" dirty="0" smtClean="0">
              <a:solidFill>
                <a:schemeClr val="bg1">
                  <a:lumMod val="85000"/>
                </a:schemeClr>
              </a:solidFill>
              <a:latin typeface="Arial Narrow" pitchFamily="34" charset="0"/>
              <a:cs typeface="Calibri" pitchFamily="34" charset="0"/>
            </a:endParaRP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REFRIGERATION</a:t>
            </a:r>
          </a:p>
        </p:txBody>
      </p:sp>
      <p:sp>
        <p:nvSpPr>
          <p:cNvPr id="35" name="TextBox 34"/>
          <p:cNvSpPr txBox="1">
            <a:spLocks noChangeArrowheads="1"/>
          </p:cNvSpPr>
          <p:nvPr/>
        </p:nvSpPr>
        <p:spPr bwMode="auto">
          <a:xfrm>
            <a:off x="5622297" y="4239573"/>
            <a:ext cx="1733815" cy="1092607"/>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109538" indent="-109538" defTabSz="914196" eaLnBrk="1" hangingPunct="1">
              <a:buFont typeface="Arial" pitchFamily="34" charset="0"/>
              <a:buChar char="•"/>
            </a:pPr>
            <a:r>
              <a:rPr lang="en-US" sz="1300" dirty="0" smtClean="0">
                <a:solidFill>
                  <a:schemeClr val="bg1">
                    <a:lumMod val="85000"/>
                  </a:schemeClr>
                </a:solidFill>
                <a:latin typeface="Arial Narrow" pitchFamily="34" charset="0"/>
                <a:cs typeface="Calibri" pitchFamily="34" charset="0"/>
              </a:rPr>
              <a:t>STEPS FOR ENGAGING SUPPLIERS</a:t>
            </a:r>
          </a:p>
          <a:p>
            <a:pPr defTabSz="914196" eaLnBrk="1" hangingPunct="1"/>
            <a:endParaRPr lang="en-US" sz="1300" dirty="0" smtClean="0">
              <a:solidFill>
                <a:schemeClr val="bg1">
                  <a:lumMod val="85000"/>
                </a:schemeClr>
              </a:solidFill>
              <a:latin typeface="Arial Narrow" pitchFamily="34" charset="0"/>
              <a:cs typeface="Calibri" pitchFamily="34" charset="0"/>
            </a:endParaRPr>
          </a:p>
          <a:p>
            <a:pPr defTabSz="914196" eaLnBrk="1" fontAlgn="base" hangingPunct="1">
              <a:spcBef>
                <a:spcPct val="0"/>
              </a:spcBef>
              <a:spcAft>
                <a:spcPct val="0"/>
              </a:spcAft>
            </a:pPr>
            <a:endParaRPr lang="en-US" sz="1300" dirty="0" smtClean="0">
              <a:solidFill>
                <a:schemeClr val="bg1">
                  <a:lumMod val="85000"/>
                </a:schemeClr>
              </a:solidFill>
              <a:latin typeface="Arial Narrow" pitchFamily="34" charset="0"/>
              <a:cs typeface="Calibri" pitchFamily="34" charset="0"/>
            </a:endParaRPr>
          </a:p>
        </p:txBody>
      </p:sp>
      <p:grpSp>
        <p:nvGrpSpPr>
          <p:cNvPr id="2" name="Group 1"/>
          <p:cNvGrpSpPr/>
          <p:nvPr/>
        </p:nvGrpSpPr>
        <p:grpSpPr>
          <a:xfrm>
            <a:off x="96573" y="1421765"/>
            <a:ext cx="1705292" cy="3695773"/>
            <a:chOff x="66093" y="1421765"/>
            <a:chExt cx="1705292" cy="3695773"/>
          </a:xfrm>
        </p:grpSpPr>
        <p:sp>
          <p:nvSpPr>
            <p:cNvPr id="4" name="TextBox 3"/>
            <p:cNvSpPr txBox="1">
              <a:spLocks noChangeArrowheads="1"/>
            </p:cNvSpPr>
            <p:nvPr/>
          </p:nvSpPr>
          <p:spPr bwMode="auto">
            <a:xfrm>
              <a:off x="66093" y="4224986"/>
              <a:ext cx="1664204" cy="89255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hangingPunct="1"/>
              <a:r>
                <a:rPr lang="en-US" sz="1300" dirty="0" smtClean="0">
                  <a:solidFill>
                    <a:schemeClr val="bg1">
                      <a:lumMod val="85000"/>
                    </a:schemeClr>
                  </a:solidFill>
                  <a:latin typeface="Arial Narrow" pitchFamily="34" charset="0"/>
                  <a:cs typeface="Calibri" pitchFamily="34" charset="0"/>
                </a:rPr>
                <a:t>• WHY WE ARE HERE</a:t>
              </a:r>
            </a:p>
            <a:p>
              <a:pPr defTabSz="914196" eaLnBrk="1" hangingPunct="1"/>
              <a:r>
                <a:rPr lang="en-US" sz="1300" dirty="0">
                  <a:solidFill>
                    <a:schemeClr val="bg1">
                      <a:lumMod val="85000"/>
                    </a:schemeClr>
                  </a:solidFill>
                  <a:latin typeface="Arial Narrow" pitchFamily="34" charset="0"/>
                  <a:cs typeface="Calibri" pitchFamily="34" charset="0"/>
                </a:rPr>
                <a:t>• GOALS</a:t>
              </a:r>
              <a:r>
                <a:rPr lang="en-US" sz="1300" dirty="0" smtClean="0">
                  <a:solidFill>
                    <a:schemeClr val="bg1">
                      <a:lumMod val="85000"/>
                    </a:schemeClr>
                  </a:solidFill>
                  <a:latin typeface="Arial Narrow" pitchFamily="34" charset="0"/>
                  <a:cs typeface="Calibri" pitchFamily="34" charset="0"/>
                </a:rPr>
                <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TRAINING OBJ.</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DISCUSSION </a:t>
              </a:r>
            </a:p>
          </p:txBody>
        </p:sp>
        <p:grpSp>
          <p:nvGrpSpPr>
            <p:cNvPr id="24" name="Group 6"/>
            <p:cNvGrpSpPr>
              <a:grpSpLocks/>
            </p:cNvGrpSpPr>
            <p:nvPr/>
          </p:nvGrpSpPr>
          <p:grpSpPr bwMode="auto">
            <a:xfrm>
              <a:off x="96572" y="1421765"/>
              <a:ext cx="1674813" cy="2663825"/>
              <a:chOff x="158362" y="808432"/>
              <a:chExt cx="1675185" cy="2663625"/>
            </a:xfrm>
          </p:grpSpPr>
          <p:sp>
            <p:nvSpPr>
              <p:cNvPr id="25" name="Rounded Rectangle 24"/>
              <p:cNvSpPr/>
              <p:nvPr/>
            </p:nvSpPr>
            <p:spPr>
              <a:xfrm>
                <a:off x="171065"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26" name="Rounded Rectangle 25"/>
              <p:cNvSpPr/>
              <p:nvPr/>
            </p:nvSpPr>
            <p:spPr bwMode="auto">
              <a:xfrm>
                <a:off x="158362"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1:  INTRODUCTION</a:t>
                </a:r>
                <a:endParaRPr lang="en-US" sz="1200" b="1" dirty="0">
                  <a:solidFill>
                    <a:srgbClr val="FFFFFF"/>
                  </a:solidFill>
                  <a:latin typeface="Arial" pitchFamily="34" charset="0"/>
                </a:endParaRPr>
              </a:p>
            </p:txBody>
          </p:sp>
          <p:pic>
            <p:nvPicPr>
              <p:cNvPr id="27" name="Picture 5" descr="tractor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849"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icture 42" descr="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58750" y="2476105"/>
              <a:ext cx="1564458" cy="1558685"/>
            </a:xfrm>
            <a:prstGeom prst="rect">
              <a:avLst/>
            </a:prstGeom>
          </p:spPr>
        </p:pic>
      </p:grpSp>
      <p:pic>
        <p:nvPicPr>
          <p:cNvPr id="45" name="Picture 44" descr="3.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965581" y="2489740"/>
            <a:ext cx="1564458" cy="1558685"/>
          </a:xfrm>
          <a:prstGeom prst="rect">
            <a:avLst/>
          </a:prstGeom>
        </p:spPr>
      </p:pic>
      <p:pic>
        <p:nvPicPr>
          <p:cNvPr id="46" name="Picture 45" descr="4.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3825973" y="2494570"/>
            <a:ext cx="1564458" cy="1558685"/>
          </a:xfrm>
          <a:prstGeom prst="rect">
            <a:avLst/>
          </a:prstGeom>
        </p:spPr>
      </p:pic>
      <p:pic>
        <p:nvPicPr>
          <p:cNvPr id="47" name="Picture 46" descr="5.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5627309" y="2489740"/>
            <a:ext cx="1564458" cy="1558685"/>
          </a:xfrm>
          <a:prstGeom prst="rect">
            <a:avLst/>
          </a:prstGeom>
        </p:spPr>
      </p:pic>
      <p:sp>
        <p:nvSpPr>
          <p:cNvPr id="28" name="Rounded Rectangle 27"/>
          <p:cNvSpPr/>
          <p:nvPr/>
        </p:nvSpPr>
        <p:spPr bwMode="auto">
          <a:xfrm>
            <a:off x="7393402" y="1424037"/>
            <a:ext cx="1662113"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31" name="Rounded Rectangle 30"/>
          <p:cNvSpPr/>
          <p:nvPr/>
        </p:nvSpPr>
        <p:spPr bwMode="auto">
          <a:xfrm>
            <a:off x="7375940" y="1819325"/>
            <a:ext cx="1674812" cy="469900"/>
          </a:xfrm>
          <a:prstGeom prst="roundRect">
            <a:avLst>
              <a:gd name="adj" fmla="val 10926"/>
            </a:avLst>
          </a:prstGeom>
          <a:solidFill>
            <a:srgbClr val="494949"/>
          </a:solidFill>
          <a:ln w="25400" cap="flat" cmpd="sng" algn="ctr">
            <a:noFill/>
            <a:prstDash val="solid"/>
          </a:ln>
          <a:effectLst/>
        </p:spPr>
        <p:txBody>
          <a:bodyPr lIns="0" tIns="0" rIns="0" bIns="0" anchor="ctr"/>
          <a:lstStyle/>
          <a:p>
            <a:pPr algn="ctr" defTabSz="914400"/>
            <a:r>
              <a:rPr lang="en-US" sz="1200" b="1" dirty="0" smtClean="0">
                <a:solidFill>
                  <a:srgbClr val="FFFFFF"/>
                </a:solidFill>
                <a:latin typeface="Arial" pitchFamily="34" charset="0"/>
              </a:rPr>
              <a:t>MODULE 5:</a:t>
            </a:r>
          </a:p>
          <a:p>
            <a:pPr algn="ctr" defTabSz="914400"/>
            <a:r>
              <a:rPr lang="en-US" sz="1200" b="1" dirty="0" smtClean="0">
                <a:solidFill>
                  <a:srgbClr val="FFFFFF"/>
                </a:solidFill>
                <a:latin typeface="Arial" pitchFamily="34" charset="0"/>
              </a:rPr>
              <a:t>SCENARIO PLANNER</a:t>
            </a:r>
            <a:endParaRPr lang="en-US" sz="1200" b="1" dirty="0">
              <a:solidFill>
                <a:srgbClr val="FFFFFF"/>
              </a:solidFill>
              <a:latin typeface="Arial" pitchFamily="34" charset="0"/>
            </a:endParaRPr>
          </a:p>
        </p:txBody>
      </p:sp>
      <p:sp>
        <p:nvSpPr>
          <p:cNvPr id="32" name="TextBox 31"/>
          <p:cNvSpPr txBox="1">
            <a:spLocks noChangeArrowheads="1"/>
          </p:cNvSpPr>
          <p:nvPr/>
        </p:nvSpPr>
        <p:spPr bwMode="auto">
          <a:xfrm>
            <a:off x="7426105" y="4241845"/>
            <a:ext cx="1733815" cy="1092607"/>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109538" indent="-109538" defTabSz="914196" eaLnBrk="1" hangingPunct="1">
              <a:buFont typeface="Arial" pitchFamily="34" charset="0"/>
              <a:buChar char="•"/>
            </a:pPr>
            <a:r>
              <a:rPr lang="en-US" sz="1300" dirty="0" smtClean="0">
                <a:solidFill>
                  <a:schemeClr val="bg1">
                    <a:lumMod val="85000"/>
                  </a:schemeClr>
                </a:solidFill>
                <a:latin typeface="Arial Narrow" pitchFamily="34" charset="0"/>
                <a:cs typeface="Calibri" pitchFamily="34" charset="0"/>
              </a:rPr>
              <a:t>REVIEW SCENARIO PLANNER TOOL</a:t>
            </a:r>
          </a:p>
          <a:p>
            <a:pPr marL="109538" indent="-109538" defTabSz="914196" eaLnBrk="1" hangingPunct="1">
              <a:buFont typeface="Arial" pitchFamily="34" charset="0"/>
              <a:buChar char="•"/>
            </a:pPr>
            <a:r>
              <a:rPr lang="en-US" sz="1300" dirty="0" smtClean="0">
                <a:solidFill>
                  <a:schemeClr val="bg1">
                    <a:lumMod val="85000"/>
                  </a:schemeClr>
                </a:solidFill>
                <a:latin typeface="Arial Narrow" pitchFamily="34" charset="0"/>
                <a:cs typeface="Calibri" pitchFamily="34" charset="0"/>
              </a:rPr>
              <a:t>PROVIDE FEEDBACK</a:t>
            </a:r>
          </a:p>
          <a:p>
            <a:pPr defTabSz="914196" eaLnBrk="1" hangingPunct="1"/>
            <a:endParaRPr lang="en-US" sz="1300" dirty="0" smtClean="0">
              <a:solidFill>
                <a:schemeClr val="bg1">
                  <a:lumMod val="85000"/>
                </a:schemeClr>
              </a:solidFill>
              <a:latin typeface="Arial Narrow" pitchFamily="34" charset="0"/>
              <a:cs typeface="Calibri" pitchFamily="34" charset="0"/>
            </a:endParaRPr>
          </a:p>
          <a:p>
            <a:pPr defTabSz="914196" eaLnBrk="1" fontAlgn="base" hangingPunct="1">
              <a:spcBef>
                <a:spcPct val="0"/>
              </a:spcBef>
              <a:spcAft>
                <a:spcPct val="0"/>
              </a:spcAft>
            </a:pPr>
            <a:endParaRPr lang="en-US" sz="1300" dirty="0" smtClean="0">
              <a:solidFill>
                <a:schemeClr val="bg1">
                  <a:lumMod val="85000"/>
                </a:schemeClr>
              </a:solidFill>
              <a:latin typeface="Arial Narrow" pitchFamily="34" charset="0"/>
              <a:cs typeface="Calibri" pitchFamily="34" charset="0"/>
            </a:endParaRPr>
          </a:p>
        </p:txBody>
      </p:sp>
      <p:pic>
        <p:nvPicPr>
          <p:cNvPr id="38" name="Picture 37" descr="5.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7431117" y="2492012"/>
            <a:ext cx="1564458" cy="1558685"/>
          </a:xfrm>
          <a:prstGeom prst="rect">
            <a:avLst/>
          </a:prstGeom>
        </p:spPr>
      </p:pic>
    </p:spTree>
    <p:extLst>
      <p:ext uri="{BB962C8B-B14F-4D97-AF65-F5344CB8AC3E}">
        <p14:creationId xmlns:p14="http://schemas.microsoft.com/office/powerpoint/2010/main" val="3892184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rot="20453465">
            <a:off x="-287467" y="723937"/>
            <a:ext cx="5867400" cy="1569660"/>
          </a:xfrm>
          <a:prstGeom prst="rect">
            <a:avLst/>
          </a:prstGeom>
          <a:noFill/>
        </p:spPr>
        <p:txBody>
          <a:bodyPr wrap="square" rtlCol="0">
            <a:spAutoFit/>
          </a:bodyPr>
          <a:lstStyle/>
          <a:p>
            <a:pPr algn="ctr"/>
            <a:r>
              <a:rPr lang="en-US" sz="9600" b="1" dirty="0" smtClean="0">
                <a:solidFill>
                  <a:srgbClr val="FF0000"/>
                </a:solidFill>
                <a:latin typeface="Arial Narrow" pitchFamily="34" charset="0"/>
              </a:rPr>
              <a:t>EXERCISE</a:t>
            </a:r>
            <a:endParaRPr lang="en-US" sz="9600" b="1" dirty="0">
              <a:solidFill>
                <a:srgbClr val="FF0000"/>
              </a:solidFill>
              <a:latin typeface="Arial Narrow" pitchFamily="34" charset="0"/>
            </a:endParaRPr>
          </a:p>
        </p:txBody>
      </p:sp>
      <p:sp>
        <p:nvSpPr>
          <p:cNvPr id="3" name="TextBox 2"/>
          <p:cNvSpPr txBox="1"/>
          <p:nvPr/>
        </p:nvSpPr>
        <p:spPr>
          <a:xfrm>
            <a:off x="1369512" y="3677474"/>
            <a:ext cx="7774485" cy="2252924"/>
          </a:xfrm>
          <a:prstGeom prst="rect">
            <a:avLst/>
          </a:prstGeom>
          <a:noFill/>
        </p:spPr>
        <p:txBody>
          <a:bodyPr wrap="square" rtlCol="0">
            <a:spAutoFit/>
          </a:bodyPr>
          <a:lstStyle/>
          <a:p>
            <a:pPr>
              <a:lnSpc>
                <a:spcPct val="90000"/>
              </a:lnSpc>
            </a:pPr>
            <a:r>
              <a:rPr lang="en-US" sz="3600" dirty="0" smtClean="0">
                <a:solidFill>
                  <a:schemeClr val="bg1"/>
                </a:solidFill>
                <a:latin typeface="Arial" pitchFamily="34" charset="0"/>
              </a:rPr>
              <a:t>Write down all </a:t>
            </a:r>
            <a:r>
              <a:rPr lang="en-US" sz="3600" dirty="0" smtClean="0">
                <a:latin typeface="Arial" pitchFamily="34" charset="0"/>
              </a:rPr>
              <a:t>of </a:t>
            </a:r>
            <a:r>
              <a:rPr lang="en-US" sz="3600" dirty="0" smtClean="0">
                <a:solidFill>
                  <a:schemeClr val="bg1"/>
                </a:solidFill>
                <a:latin typeface="Arial" pitchFamily="34" charset="0"/>
              </a:rPr>
              <a:t>the carbon reduction opportunities you see in the video.</a:t>
            </a:r>
          </a:p>
          <a:p>
            <a:pPr>
              <a:lnSpc>
                <a:spcPct val="90000"/>
              </a:lnSpc>
            </a:pPr>
            <a:endParaRPr lang="en-US" sz="4800" b="1" spc="-300" dirty="0">
              <a:solidFill>
                <a:schemeClr val="bg1"/>
              </a:solidFill>
              <a:latin typeface="Arial"/>
              <a:cs typeface="Arial"/>
            </a:endParaRPr>
          </a:p>
        </p:txBody>
      </p:sp>
    </p:spTree>
    <p:extLst>
      <p:ext uri="{BB962C8B-B14F-4D97-AF65-F5344CB8AC3E}">
        <p14:creationId xmlns:p14="http://schemas.microsoft.com/office/powerpoint/2010/main" val="1652550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coke 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20" y="819150"/>
            <a:ext cx="9146120" cy="5144692"/>
          </a:xfrm>
          <a:prstGeom prst="rect">
            <a:avLst/>
          </a:prstGeom>
        </p:spPr>
      </p:pic>
    </p:spTree>
    <p:extLst>
      <p:ext uri="{BB962C8B-B14F-4D97-AF65-F5344CB8AC3E}">
        <p14:creationId xmlns:p14="http://schemas.microsoft.com/office/powerpoint/2010/main" val="40900765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7999"/>
          </a:xfrm>
          <a:prstGeom prst="rect">
            <a:avLst/>
          </a:prstGeom>
        </p:spPr>
      </p:pic>
      <p:sp>
        <p:nvSpPr>
          <p:cNvPr id="4" name="Rectangle 3"/>
          <p:cNvSpPr/>
          <p:nvPr/>
        </p:nvSpPr>
        <p:spPr>
          <a:xfrm>
            <a:off x="0" y="-1"/>
            <a:ext cx="9144000" cy="6858000"/>
          </a:xfrm>
          <a:prstGeom prst="rect">
            <a:avLst/>
          </a:prstGeom>
          <a:gradFill flip="none" rotWithShape="1">
            <a:gsLst>
              <a:gs pos="86000">
                <a:schemeClr val="bg2">
                  <a:lumMod val="60000"/>
                  <a:alpha val="0"/>
                </a:schemeClr>
              </a:gs>
              <a:gs pos="98000">
                <a:schemeClr val="bg2">
                  <a:lumMod val="1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53"/>
          <p:cNvSpPr txBox="1">
            <a:spLocks noChangeArrowheads="1"/>
          </p:cNvSpPr>
          <p:nvPr/>
        </p:nvSpPr>
        <p:spPr bwMode="auto">
          <a:xfrm>
            <a:off x="0" y="-1"/>
            <a:ext cx="9144000" cy="1189252"/>
          </a:xfrm>
          <a:prstGeom prst="rect">
            <a:avLst/>
          </a:prstGeom>
          <a:solidFill>
            <a:schemeClr val="tx1">
              <a:alpha val="62000"/>
            </a:schemeClr>
          </a:solidFill>
          <a:ln>
            <a:noFill/>
          </a:ln>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solidFill>
                  <a:schemeClr val="bg1"/>
                </a:solidFill>
                <a:latin typeface="Arial Narrow" pitchFamily="34" charset="0"/>
              </a:rPr>
              <a:t>WHAT DOES THAT MEAN FOR</a:t>
            </a:r>
          </a:p>
          <a:p>
            <a:pPr>
              <a:lnSpc>
                <a:spcPct val="80000"/>
              </a:lnSpc>
            </a:pPr>
            <a:r>
              <a:rPr lang="en-US" sz="4000" b="1" dirty="0" smtClean="0">
                <a:solidFill>
                  <a:schemeClr val="bg1"/>
                </a:solidFill>
                <a:latin typeface="Arial Narrow" pitchFamily="34" charset="0"/>
              </a:rPr>
              <a:t>CLIMATE AMBASSADORS</a:t>
            </a:r>
            <a:endParaRPr lang="en-US" sz="4000" b="1" dirty="0">
              <a:solidFill>
                <a:schemeClr val="bg1"/>
              </a:solidFill>
              <a:latin typeface="Arial Narrow" pitchFamily="34" charset="0"/>
            </a:endParaRPr>
          </a:p>
        </p:txBody>
      </p:sp>
    </p:spTree>
    <p:extLst>
      <p:ext uri="{BB962C8B-B14F-4D97-AF65-F5344CB8AC3E}">
        <p14:creationId xmlns:p14="http://schemas.microsoft.com/office/powerpoint/2010/main" val="31076990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TextBox 3"/>
          <p:cNvSpPr txBox="1">
            <a:spLocks noChangeArrowheads="1"/>
          </p:cNvSpPr>
          <p:nvPr/>
        </p:nvSpPr>
        <p:spPr bwMode="auto">
          <a:xfrm>
            <a:off x="360266" y="6297930"/>
            <a:ext cx="8423469" cy="34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936" tIns="45469" rIns="90936" bIns="45469">
            <a:spAutoFit/>
          </a:bodyPr>
          <a:lstStyle>
            <a:lvl1pPr defTabSz="1068388" eaLnBrk="0" hangingPunct="0">
              <a:defRPr sz="3200">
                <a:solidFill>
                  <a:srgbClr val="000000"/>
                </a:solidFill>
                <a:latin typeface="Gill Sans" pitchFamily="-84" charset="0"/>
                <a:ea typeface="ヒラギノ角ゴ ProN W3" pitchFamily="-84" charset="-128"/>
                <a:sym typeface="Gill Sans" pitchFamily="-84" charset="0"/>
              </a:defRPr>
            </a:lvl1pPr>
            <a:lvl2pPr marL="742950" indent="-285750" defTabSz="1068388" eaLnBrk="0" hangingPunct="0">
              <a:defRPr sz="3200">
                <a:solidFill>
                  <a:srgbClr val="000000"/>
                </a:solidFill>
                <a:latin typeface="Gill Sans" pitchFamily="-84" charset="0"/>
                <a:ea typeface="ヒラギノ角ゴ ProN W3" pitchFamily="-84" charset="-128"/>
                <a:sym typeface="Gill Sans" pitchFamily="-84" charset="0"/>
              </a:defRPr>
            </a:lvl2pPr>
            <a:lvl3pPr marL="1143000" indent="-228600" defTabSz="1068388" eaLnBrk="0" hangingPunct="0">
              <a:defRPr sz="3200">
                <a:solidFill>
                  <a:srgbClr val="000000"/>
                </a:solidFill>
                <a:latin typeface="Gill Sans" pitchFamily="-84" charset="0"/>
                <a:ea typeface="ヒラギノ角ゴ ProN W3" pitchFamily="-84" charset="-128"/>
                <a:sym typeface="Gill Sans" pitchFamily="-84" charset="0"/>
              </a:defRPr>
            </a:lvl3pPr>
            <a:lvl4pPr marL="1600200" indent="-228600" defTabSz="1068388" eaLnBrk="0" hangingPunct="0">
              <a:defRPr sz="3200">
                <a:solidFill>
                  <a:srgbClr val="000000"/>
                </a:solidFill>
                <a:latin typeface="Gill Sans" pitchFamily="-84" charset="0"/>
                <a:ea typeface="ヒラギノ角ゴ ProN W3" pitchFamily="-84" charset="-128"/>
                <a:sym typeface="Gill Sans" pitchFamily="-84" charset="0"/>
              </a:defRPr>
            </a:lvl4pPr>
            <a:lvl5pPr marL="2057400" indent="-228600" defTabSz="1068388" eaLnBrk="0" hangingPunct="0">
              <a:defRPr sz="3200">
                <a:solidFill>
                  <a:srgbClr val="000000"/>
                </a:solidFill>
                <a:latin typeface="Gill Sans" pitchFamily="-84" charset="0"/>
                <a:ea typeface="ヒラギノ角ゴ ProN W3" pitchFamily="-84" charset="-128"/>
                <a:sym typeface="Gill Sans" pitchFamily="-84" charset="0"/>
              </a:defRPr>
            </a:lvl5pPr>
            <a:lvl6pPr marL="2514600" indent="-228600" algn="ctr" defTabSz="1068388"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6pPr>
            <a:lvl7pPr marL="2971800" indent="-228600" algn="ctr" defTabSz="1068388"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7pPr>
            <a:lvl8pPr marL="3429000" indent="-228600" algn="ctr" defTabSz="1068388"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8pPr>
            <a:lvl9pPr marL="3886200" indent="-228600" algn="ctr" defTabSz="1068388" eaLnBrk="0" fontAlgn="base" hangingPunct="0">
              <a:spcBef>
                <a:spcPct val="0"/>
              </a:spcBef>
              <a:spcAft>
                <a:spcPct val="0"/>
              </a:spcAft>
              <a:defRPr sz="3200">
                <a:solidFill>
                  <a:srgbClr val="000000"/>
                </a:solidFill>
                <a:latin typeface="Gill Sans" pitchFamily="-84" charset="0"/>
                <a:ea typeface="ヒラギノ角ゴ ProN W3" pitchFamily="-84" charset="-128"/>
                <a:sym typeface="Gill Sans" pitchFamily="-84" charset="0"/>
              </a:defRPr>
            </a:lvl9pPr>
          </a:lstStyle>
          <a:p>
            <a:pPr algn="l" eaLnBrk="1" hangingPunct="1"/>
            <a:r>
              <a:rPr lang="en-US" altLang="ja-JP" sz="800" i="1">
                <a:latin typeface="Arial Rounded MT Bold" pitchFamily="34" charset="0"/>
                <a:ea typeface="MS PGothic" pitchFamily="34" charset="-128"/>
              </a:rPr>
              <a:t>Note: CCESC NextGen Climate Targets Team also sought input and</a:t>
            </a:r>
            <a:br>
              <a:rPr lang="en-US" altLang="ja-JP" sz="800" i="1">
                <a:latin typeface="Arial Rounded MT Bold" pitchFamily="34" charset="0"/>
                <a:ea typeface="MS PGothic" pitchFamily="34" charset="-128"/>
              </a:rPr>
            </a:br>
            <a:r>
              <a:rPr lang="en-US" altLang="ja-JP" sz="800" i="1">
                <a:latin typeface="Arial Rounded MT Bold" pitchFamily="34" charset="0"/>
                <a:ea typeface="MS PGothic" pitchFamily="34" charset="-128"/>
              </a:rPr>
              <a:t>support from the established Energy &amp; Climate NETWORK.</a:t>
            </a:r>
          </a:p>
        </p:txBody>
      </p:sp>
      <p:sp>
        <p:nvSpPr>
          <p:cNvPr id="7" name="Rounded Rectangle 6"/>
          <p:cNvSpPr/>
          <p:nvPr/>
        </p:nvSpPr>
        <p:spPr>
          <a:xfrm>
            <a:off x="360266" y="1130142"/>
            <a:ext cx="8423469" cy="5117783"/>
          </a:xfrm>
          <a:prstGeom prst="roundRect">
            <a:avLst>
              <a:gd name="adj" fmla="val 2478"/>
            </a:avLst>
          </a:prstGeom>
          <a:gradFill flip="none" rotWithShape="1">
            <a:gsLst>
              <a:gs pos="7000">
                <a:schemeClr val="bg1">
                  <a:lumMod val="85000"/>
                </a:schemeClr>
              </a:gs>
              <a:gs pos="97000">
                <a:schemeClr val="bg1"/>
              </a:gs>
              <a:gs pos="52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90946" tIns="45472" rIns="90946" bIns="45472" anchor="ctr"/>
          <a:lstStyle/>
          <a:p>
            <a:pPr defTabSz="909156" fontAlgn="auto">
              <a:spcBef>
                <a:spcPts val="0"/>
              </a:spcBef>
              <a:spcAft>
                <a:spcPts val="0"/>
              </a:spcAft>
              <a:defRPr/>
            </a:pPr>
            <a:endParaRPr lang="en-US" dirty="0">
              <a:solidFill>
                <a:prstClr val="white"/>
              </a:solidFill>
              <a:latin typeface="Arial Rounded MT Bold" pitchFamily="34" charset="0"/>
              <a:cs typeface="Arial Rounded MT Bold"/>
            </a:endParaRPr>
          </a:p>
        </p:txBody>
      </p:sp>
      <p:sp>
        <p:nvSpPr>
          <p:cNvPr id="11" name="Rounded Rectangle 10"/>
          <p:cNvSpPr/>
          <p:nvPr/>
        </p:nvSpPr>
        <p:spPr>
          <a:xfrm>
            <a:off x="456879" y="1676400"/>
            <a:ext cx="8158311" cy="4461721"/>
          </a:xfrm>
          <a:prstGeom prst="roundRect">
            <a:avLst>
              <a:gd name="adj" fmla="val 4379"/>
            </a:avLst>
          </a:prstGeom>
          <a:solidFill>
            <a:schemeClr val="bg1">
              <a:alpha val="86000"/>
            </a:schemeClr>
          </a:solidFill>
          <a:ln w="9525" cap="flat" cmpd="sng" algn="ctr">
            <a:noFill/>
            <a:prstDash val="solid"/>
          </a:ln>
          <a:effectLst/>
        </p:spPr>
        <p:txBody>
          <a:bodyPr lIns="90946" tIns="45472" rIns="90946" bIns="45472" numCol="2" spcCol="363785" anchor="ctr"/>
          <a:lstStyle/>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Jake Backus</a:t>
            </a:r>
            <a:r>
              <a:rPr lang="en-US" sz="1400" dirty="0">
                <a:solidFill>
                  <a:srgbClr val="494949"/>
                </a:solidFill>
                <a:latin typeface="Arial Rounded MT Bold" pitchFamily="34" charset="0"/>
                <a:ea typeface="ＭＳ Ｐゴシック" charset="0"/>
                <a:cs typeface="Arial Rounded MT Bold"/>
              </a:rPr>
              <a:t>, Sustainability Director, Customer  &amp; Commercial Leadership</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Tim </a:t>
            </a:r>
            <a:r>
              <a:rPr lang="en-US" sz="1400" dirty="0" err="1">
                <a:solidFill>
                  <a:srgbClr val="E71F29"/>
                </a:solidFill>
                <a:latin typeface="Arial Rounded MT Bold" pitchFamily="34" charset="0"/>
                <a:ea typeface="ＭＳ Ｐゴシック" charset="0"/>
                <a:cs typeface="Arial Rounded MT Bold"/>
              </a:rPr>
              <a:t>Copeman</a:t>
            </a:r>
            <a:r>
              <a:rPr lang="en-US" sz="1400" dirty="0">
                <a:solidFill>
                  <a:srgbClr val="494949"/>
                </a:solidFill>
                <a:latin typeface="Arial Rounded MT Bold" pitchFamily="34" charset="0"/>
                <a:ea typeface="ＭＳ Ｐゴシック" charset="0"/>
                <a:cs typeface="Arial Rounded MT Bold"/>
              </a:rPr>
              <a:t>, Group Environmental Manager, Coca-Cola Hellenic</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Richard </a:t>
            </a:r>
            <a:r>
              <a:rPr lang="en-US" sz="1400" dirty="0" err="1">
                <a:solidFill>
                  <a:srgbClr val="E71F29"/>
                </a:solidFill>
                <a:latin typeface="Arial Rounded MT Bold" pitchFamily="34" charset="0"/>
                <a:ea typeface="ＭＳ Ｐゴシック" charset="0"/>
                <a:cs typeface="Arial Rounded MT Bold"/>
              </a:rPr>
              <a:t>Crowther</a:t>
            </a:r>
            <a:r>
              <a:rPr lang="en-US" sz="1400" dirty="0">
                <a:solidFill>
                  <a:srgbClr val="494949"/>
                </a:solidFill>
                <a:latin typeface="Arial Rounded MT Bold" pitchFamily="34" charset="0"/>
                <a:ea typeface="ＭＳ Ｐゴシック" charset="0"/>
                <a:cs typeface="Arial Rounded MT Bold"/>
              </a:rPr>
              <a:t>, Manager of Sustainable Energy, Coca-Cola Refreshments</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Lucinda </a:t>
            </a:r>
            <a:r>
              <a:rPr lang="en-US" sz="1400" dirty="0" err="1">
                <a:solidFill>
                  <a:srgbClr val="E71F29"/>
                </a:solidFill>
                <a:latin typeface="Arial Rounded MT Bold" pitchFamily="34" charset="0"/>
                <a:ea typeface="ＭＳ Ｐゴシック" charset="0"/>
                <a:cs typeface="Arial Rounded MT Bold"/>
              </a:rPr>
              <a:t>Hensman</a:t>
            </a:r>
            <a:r>
              <a:rPr lang="en-US" sz="1400" dirty="0">
                <a:solidFill>
                  <a:srgbClr val="494949"/>
                </a:solidFill>
                <a:latin typeface="Arial Rounded MT Bold" pitchFamily="34" charset="0"/>
                <a:ea typeface="ＭＳ Ｐゴシック" charset="0"/>
                <a:cs typeface="Arial Rounded MT Bold"/>
              </a:rPr>
              <a:t>, Associate Director, </a:t>
            </a:r>
            <a:br>
              <a:rPr lang="en-US" sz="1400" dirty="0">
                <a:solidFill>
                  <a:srgbClr val="494949"/>
                </a:solidFill>
                <a:latin typeface="Arial Rounded MT Bold" pitchFamily="34" charset="0"/>
                <a:ea typeface="ＭＳ Ｐゴシック" charset="0"/>
                <a:cs typeface="Arial Rounded MT Bold"/>
              </a:rPr>
            </a:br>
            <a:r>
              <a:rPr lang="en-US" sz="1400" dirty="0">
                <a:solidFill>
                  <a:srgbClr val="494949"/>
                </a:solidFill>
                <a:latin typeface="Arial Rounded MT Bold" pitchFamily="34" charset="0"/>
                <a:ea typeface="ＭＳ Ｐゴシック" charset="0"/>
                <a:cs typeface="Arial Rounded MT Bold"/>
              </a:rPr>
              <a:t>CRS Communications, CCE</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Alfredo </a:t>
            </a:r>
            <a:r>
              <a:rPr lang="en-US" sz="1400" dirty="0" err="1">
                <a:solidFill>
                  <a:srgbClr val="E71F29"/>
                </a:solidFill>
                <a:latin typeface="Arial Rounded MT Bold" pitchFamily="34" charset="0"/>
                <a:ea typeface="ＭＳ Ｐゴシック" charset="0"/>
                <a:cs typeface="Arial Rounded MT Bold"/>
              </a:rPr>
              <a:t>Illescas</a:t>
            </a:r>
            <a:r>
              <a:rPr lang="en-US" sz="1400" dirty="0">
                <a:solidFill>
                  <a:srgbClr val="494949"/>
                </a:solidFill>
                <a:latin typeface="Arial Rounded MT Bold" pitchFamily="34" charset="0"/>
                <a:ea typeface="ＭＳ Ｐゴシック" charset="0"/>
                <a:cs typeface="Arial Rounded MT Bold"/>
              </a:rPr>
              <a:t>, (former) Environmental Director, Coca-Cola </a:t>
            </a:r>
            <a:r>
              <a:rPr lang="en-US" sz="1400" dirty="0" err="1">
                <a:solidFill>
                  <a:srgbClr val="494949"/>
                </a:solidFill>
                <a:latin typeface="Arial Rounded MT Bold" pitchFamily="34" charset="0"/>
                <a:ea typeface="ＭＳ Ｐゴシック" charset="0"/>
                <a:cs typeface="Arial Rounded MT Bold"/>
              </a:rPr>
              <a:t>Femsa</a:t>
            </a:r>
            <a:endParaRPr lang="en-US" sz="1400" dirty="0">
              <a:solidFill>
                <a:srgbClr val="494949"/>
              </a:solidFill>
              <a:latin typeface="Arial Rounded MT Bold" pitchFamily="34" charset="0"/>
              <a:ea typeface="ＭＳ Ｐゴシック" charset="0"/>
              <a:cs typeface="Arial Rounded MT Bold"/>
            </a:endParaRP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Bryan Jacob</a:t>
            </a:r>
            <a:r>
              <a:rPr lang="en-US" sz="1400" dirty="0">
                <a:solidFill>
                  <a:srgbClr val="494949"/>
                </a:solidFill>
                <a:latin typeface="Arial Rounded MT Bold" pitchFamily="34" charset="0"/>
                <a:ea typeface="ＭＳ Ｐゴシック" charset="0"/>
                <a:cs typeface="Arial Rounded MT Bold"/>
              </a:rPr>
              <a:t>, Director of Climate Protection, Office of Sustainability</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Ben R. Jordan</a:t>
            </a:r>
            <a:r>
              <a:rPr lang="en-US" sz="1400" dirty="0">
                <a:solidFill>
                  <a:srgbClr val="494949"/>
                </a:solidFill>
                <a:latin typeface="Arial Rounded MT Bold" pitchFamily="34" charset="0"/>
                <a:ea typeface="ＭＳ Ｐゴシック" charset="0"/>
                <a:cs typeface="Arial Rounded MT Bold"/>
              </a:rPr>
              <a:t>, Director of Supplier Sustainability, GSP</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Mario </a:t>
            </a:r>
            <a:r>
              <a:rPr lang="en-US" sz="1400" dirty="0" err="1">
                <a:solidFill>
                  <a:srgbClr val="E71F29"/>
                </a:solidFill>
                <a:latin typeface="Arial Rounded MT Bold" pitchFamily="34" charset="0"/>
                <a:ea typeface="ＭＳ Ｐゴシック" charset="0"/>
                <a:cs typeface="Arial Rounded MT Bold"/>
              </a:rPr>
              <a:t>LaTorre</a:t>
            </a:r>
            <a:r>
              <a:rPr lang="en-US" sz="1400" dirty="0">
                <a:solidFill>
                  <a:srgbClr val="494949"/>
                </a:solidFill>
                <a:latin typeface="Arial Rounded MT Bold" pitchFamily="34" charset="0"/>
                <a:ea typeface="ＭＳ Ｐゴシック" charset="0"/>
                <a:cs typeface="Arial Rounded MT Bold"/>
              </a:rPr>
              <a:t>, Environmental Director, Coca-Cola  </a:t>
            </a:r>
            <a:r>
              <a:rPr lang="en-US" sz="1400" dirty="0" err="1">
                <a:solidFill>
                  <a:srgbClr val="494949"/>
                </a:solidFill>
                <a:latin typeface="Arial Rounded MT Bold" pitchFamily="34" charset="0"/>
                <a:ea typeface="ＭＳ Ｐゴシック" charset="0"/>
                <a:cs typeface="Arial Rounded MT Bold"/>
              </a:rPr>
              <a:t>Andina</a:t>
            </a:r>
            <a:endParaRPr lang="en-US" sz="1400" dirty="0">
              <a:solidFill>
                <a:srgbClr val="494949"/>
              </a:solidFill>
              <a:latin typeface="Arial Rounded MT Bold" pitchFamily="34" charset="0"/>
              <a:ea typeface="ＭＳ Ｐゴシック" charset="0"/>
              <a:cs typeface="Arial Rounded MT Bold"/>
            </a:endParaRP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Carlos</a:t>
            </a:r>
            <a:r>
              <a:rPr lang="en-US" sz="1400" dirty="0">
                <a:solidFill>
                  <a:srgbClr val="494949"/>
                </a:solidFill>
                <a:latin typeface="Arial Rounded MT Bold" pitchFamily="34" charset="0"/>
                <a:ea typeface="ＭＳ Ｐゴシック" charset="0"/>
                <a:cs typeface="Arial Rounded MT Bold"/>
              </a:rPr>
              <a:t> </a:t>
            </a:r>
            <a:r>
              <a:rPr lang="en-US" sz="1400" dirty="0">
                <a:solidFill>
                  <a:srgbClr val="E71F29"/>
                </a:solidFill>
                <a:latin typeface="Arial Rounded MT Bold" pitchFamily="34" charset="0"/>
                <a:ea typeface="ＭＳ Ｐゴシック" charset="0"/>
                <a:cs typeface="Arial Rounded MT Bold"/>
              </a:rPr>
              <a:t>Pacheco</a:t>
            </a:r>
            <a:r>
              <a:rPr lang="en-US" sz="1400" dirty="0">
                <a:solidFill>
                  <a:srgbClr val="494949"/>
                </a:solidFill>
                <a:latin typeface="Arial Rounded MT Bold" pitchFamily="34" charset="0"/>
                <a:ea typeface="ＭＳ Ｐゴシック" charset="0"/>
                <a:cs typeface="Arial Rounded MT Bold"/>
              </a:rPr>
              <a:t>, Energy Efficiency Manager, SES/CTO</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Ulrike</a:t>
            </a:r>
            <a:r>
              <a:rPr lang="en-US" sz="1400" dirty="0">
                <a:solidFill>
                  <a:srgbClr val="494949"/>
                </a:solidFill>
                <a:latin typeface="Arial Rounded MT Bold" pitchFamily="34" charset="0"/>
                <a:ea typeface="ＭＳ Ｐゴシック" charset="0"/>
                <a:cs typeface="Arial Rounded MT Bold"/>
              </a:rPr>
              <a:t> </a:t>
            </a:r>
            <a:r>
              <a:rPr lang="en-US" sz="1400" dirty="0" err="1">
                <a:solidFill>
                  <a:srgbClr val="E71F29"/>
                </a:solidFill>
                <a:latin typeface="Arial Rounded MT Bold" pitchFamily="34" charset="0"/>
                <a:ea typeface="ＭＳ Ｐゴシック" charset="0"/>
                <a:cs typeface="Arial Rounded MT Bold"/>
              </a:rPr>
              <a:t>Sapiro</a:t>
            </a:r>
            <a:r>
              <a:rPr lang="en-US" sz="1400" dirty="0">
                <a:solidFill>
                  <a:srgbClr val="494949"/>
                </a:solidFill>
                <a:latin typeface="Arial Rounded MT Bold" pitchFamily="34" charset="0"/>
                <a:ea typeface="ＭＳ Ｐゴシック" charset="0"/>
                <a:cs typeface="Arial Rounded MT Bold"/>
              </a:rPr>
              <a:t>, Corporate Responsibility and Sustainability Director, EUG</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Mitsuru</a:t>
            </a:r>
            <a:r>
              <a:rPr lang="en-US" sz="1400" dirty="0">
                <a:solidFill>
                  <a:srgbClr val="494949"/>
                </a:solidFill>
                <a:latin typeface="Arial Rounded MT Bold" pitchFamily="34" charset="0"/>
                <a:ea typeface="ＭＳ Ｐゴシック" charset="0"/>
                <a:cs typeface="Arial Rounded MT Bold"/>
              </a:rPr>
              <a:t> </a:t>
            </a:r>
            <a:r>
              <a:rPr lang="en-US" sz="1400" dirty="0">
                <a:solidFill>
                  <a:srgbClr val="E71F29"/>
                </a:solidFill>
                <a:latin typeface="Arial Rounded MT Bold" pitchFamily="34" charset="0"/>
                <a:ea typeface="ＭＳ Ｐゴシック" charset="0"/>
                <a:cs typeface="Arial Rounded MT Bold"/>
              </a:rPr>
              <a:t>Shibata</a:t>
            </a:r>
            <a:r>
              <a:rPr lang="en-US" sz="1400" dirty="0">
                <a:solidFill>
                  <a:srgbClr val="494949"/>
                </a:solidFill>
                <a:latin typeface="Arial Rounded MT Bold" pitchFamily="34" charset="0"/>
                <a:ea typeface="ＭＳ Ｐゴシック" charset="0"/>
                <a:cs typeface="Arial Rounded MT Bold"/>
              </a:rPr>
              <a:t>, SES Governance Manager, Japan BU</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Klaus</a:t>
            </a:r>
            <a:r>
              <a:rPr lang="en-US" sz="1400" dirty="0">
                <a:solidFill>
                  <a:srgbClr val="494949"/>
                </a:solidFill>
                <a:latin typeface="Arial Rounded MT Bold" pitchFamily="34" charset="0"/>
                <a:ea typeface="ＭＳ Ｐゴシック" charset="0"/>
                <a:cs typeface="Arial Rounded MT Bold"/>
              </a:rPr>
              <a:t> </a:t>
            </a:r>
            <a:r>
              <a:rPr lang="en-US" sz="1400" dirty="0" err="1">
                <a:solidFill>
                  <a:srgbClr val="E71F29"/>
                </a:solidFill>
                <a:latin typeface="Arial Rounded MT Bold" pitchFamily="34" charset="0"/>
                <a:ea typeface="ＭＳ Ｐゴシック" charset="0"/>
                <a:cs typeface="Arial Rounded MT Bold"/>
              </a:rPr>
              <a:t>Stadler</a:t>
            </a:r>
            <a:r>
              <a:rPr lang="en-US" sz="1400" dirty="0">
                <a:solidFill>
                  <a:srgbClr val="494949"/>
                </a:solidFill>
                <a:latin typeface="Arial Rounded MT Bold" pitchFamily="34" charset="0"/>
                <a:ea typeface="ＭＳ Ｐゴシック" charset="0"/>
                <a:cs typeface="Arial Rounded MT Bold"/>
              </a:rPr>
              <a:t>, Director of Environment &amp; Water Resources, Europe Group</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Rudi</a:t>
            </a:r>
            <a:r>
              <a:rPr lang="en-US" sz="1400" dirty="0">
                <a:solidFill>
                  <a:srgbClr val="494949"/>
                </a:solidFill>
                <a:latin typeface="Arial Rounded MT Bold" pitchFamily="34" charset="0"/>
                <a:ea typeface="ＭＳ Ｐゴシック" charset="0"/>
                <a:cs typeface="Arial Rounded MT Bold"/>
              </a:rPr>
              <a:t> </a:t>
            </a:r>
            <a:r>
              <a:rPr lang="en-US" sz="1400" dirty="0" err="1">
                <a:solidFill>
                  <a:srgbClr val="E71F29"/>
                </a:solidFill>
                <a:latin typeface="Arial Rounded MT Bold" pitchFamily="34" charset="0"/>
                <a:ea typeface="ＭＳ Ｐゴシック" charset="0"/>
                <a:cs typeface="Arial Rounded MT Bold"/>
              </a:rPr>
              <a:t>Sueys</a:t>
            </a:r>
            <a:r>
              <a:rPr lang="en-US" sz="1400" dirty="0">
                <a:solidFill>
                  <a:srgbClr val="494949"/>
                </a:solidFill>
                <a:latin typeface="Arial Rounded MT Bold" pitchFamily="34" charset="0"/>
                <a:ea typeface="ＭＳ Ｐゴシック" charset="0"/>
                <a:cs typeface="Arial Rounded MT Bold"/>
              </a:rPr>
              <a:t>, Environment Manager – Energy, Europe Group</a:t>
            </a:r>
          </a:p>
          <a:p>
            <a:pPr marL="0" lvl="1" defTabSz="909446" fontAlgn="auto">
              <a:lnSpc>
                <a:spcPct val="80000"/>
              </a:lnSpc>
              <a:spcBef>
                <a:spcPts val="0"/>
              </a:spcBef>
              <a:spcAft>
                <a:spcPts val="1600"/>
              </a:spcAft>
              <a:tabLst>
                <a:tab pos="0" algn="l"/>
              </a:tabLst>
              <a:defRPr/>
            </a:pPr>
            <a:r>
              <a:rPr lang="en-US" sz="1400" dirty="0">
                <a:solidFill>
                  <a:srgbClr val="E71F29"/>
                </a:solidFill>
                <a:latin typeface="Arial Rounded MT Bold" pitchFamily="34" charset="0"/>
                <a:ea typeface="ＭＳ Ｐゴシック" charset="0"/>
                <a:cs typeface="Arial Rounded MT Bold"/>
              </a:rPr>
              <a:t>Kota</a:t>
            </a:r>
            <a:r>
              <a:rPr lang="en-US" sz="1400" dirty="0">
                <a:solidFill>
                  <a:srgbClr val="494949"/>
                </a:solidFill>
                <a:latin typeface="Arial Rounded MT Bold" pitchFamily="34" charset="0"/>
                <a:ea typeface="ＭＳ Ｐゴシック" charset="0"/>
                <a:cs typeface="Arial Rounded MT Bold"/>
              </a:rPr>
              <a:t> </a:t>
            </a:r>
            <a:r>
              <a:rPr lang="en-US" sz="1400" dirty="0" err="1">
                <a:solidFill>
                  <a:srgbClr val="E71F29"/>
                </a:solidFill>
                <a:latin typeface="Arial Rounded MT Bold" pitchFamily="34" charset="0"/>
                <a:ea typeface="ＭＳ Ｐゴシック" charset="0"/>
                <a:cs typeface="Arial Rounded MT Bold"/>
              </a:rPr>
              <a:t>Takasugi</a:t>
            </a:r>
            <a:r>
              <a:rPr lang="en-US" sz="1400" dirty="0">
                <a:solidFill>
                  <a:srgbClr val="494949"/>
                </a:solidFill>
                <a:latin typeface="Arial Rounded MT Bold" pitchFamily="34" charset="0"/>
                <a:ea typeface="ＭＳ Ｐゴシック" charset="0"/>
                <a:cs typeface="Arial Rounded MT Bold"/>
              </a:rPr>
              <a:t>, PAC Environmental Performance Manager, Japan BU</a:t>
            </a:r>
          </a:p>
          <a:p>
            <a:pPr defTabSz="909446" fontAlgn="auto">
              <a:lnSpc>
                <a:spcPct val="80000"/>
              </a:lnSpc>
              <a:spcBef>
                <a:spcPts val="0"/>
              </a:spcBef>
              <a:spcAft>
                <a:spcPts val="1600"/>
              </a:spcAft>
              <a:tabLst>
                <a:tab pos="0" algn="l"/>
              </a:tabLst>
              <a:defRPr/>
            </a:pPr>
            <a:r>
              <a:rPr lang="en-US" sz="1400" dirty="0" err="1">
                <a:solidFill>
                  <a:srgbClr val="E71F29"/>
                </a:solidFill>
                <a:latin typeface="Arial Rounded MT Bold" pitchFamily="34" charset="0"/>
                <a:ea typeface="ＭＳ Ｐゴシック" charset="0"/>
                <a:cs typeface="Arial Rounded MT Bold"/>
              </a:rPr>
              <a:t>Yukihiko</a:t>
            </a:r>
            <a:r>
              <a:rPr lang="en-US" sz="1400" dirty="0">
                <a:solidFill>
                  <a:srgbClr val="494949"/>
                </a:solidFill>
                <a:latin typeface="Arial Rounded MT Bold" pitchFamily="34" charset="0"/>
                <a:ea typeface="ＭＳ Ｐゴシック" charset="0"/>
                <a:cs typeface="Arial Rounded MT Bold"/>
              </a:rPr>
              <a:t> </a:t>
            </a:r>
            <a:r>
              <a:rPr lang="en-US" sz="1400" dirty="0">
                <a:solidFill>
                  <a:srgbClr val="E71F29"/>
                </a:solidFill>
                <a:latin typeface="Arial Rounded MT Bold" pitchFamily="34" charset="0"/>
                <a:ea typeface="ＭＳ Ｐゴシック" charset="0"/>
                <a:cs typeface="Arial Rounded MT Bold"/>
              </a:rPr>
              <a:t>Yoshimura</a:t>
            </a:r>
            <a:r>
              <a:rPr lang="en-US" sz="1400" dirty="0">
                <a:solidFill>
                  <a:srgbClr val="494949"/>
                </a:solidFill>
                <a:latin typeface="Arial Rounded MT Bold" pitchFamily="34" charset="0"/>
                <a:ea typeface="ＭＳ Ｐゴシック" charset="0"/>
                <a:cs typeface="Arial Rounded MT Bold"/>
              </a:rPr>
              <a:t>, Environmental Director, Coca-Cola West (Japan)</a:t>
            </a:r>
            <a:endParaRPr lang="en-US" altLang="ja-JP" sz="1400" dirty="0">
              <a:solidFill>
                <a:srgbClr val="494949"/>
              </a:solidFill>
              <a:latin typeface="Arial Rounded MT Bold" pitchFamily="34" charset="0"/>
              <a:ea typeface="ＭＳ Ｐゴシック" charset="0"/>
              <a:cs typeface="Arial Rounded MT Bold"/>
            </a:endParaRPr>
          </a:p>
        </p:txBody>
      </p:sp>
      <p:sp>
        <p:nvSpPr>
          <p:cNvPr id="10" name="Rounded Rectangle 9"/>
          <p:cNvSpPr/>
          <p:nvPr/>
        </p:nvSpPr>
        <p:spPr bwMode="auto">
          <a:xfrm>
            <a:off x="360266" y="1191578"/>
            <a:ext cx="8423469" cy="395764"/>
          </a:xfrm>
          <a:prstGeom prst="roundRect">
            <a:avLst/>
          </a:prstGeom>
          <a:solidFill>
            <a:srgbClr val="E41E2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909446">
              <a:spcBef>
                <a:spcPts val="0"/>
              </a:spcBef>
              <a:defRPr/>
            </a:pPr>
            <a:r>
              <a:rPr lang="en-US" sz="2000" kern="0" dirty="0">
                <a:solidFill>
                  <a:prstClr val="white"/>
                </a:solidFill>
                <a:latin typeface="Arial Rounded MT Bold" pitchFamily="34" charset="0"/>
                <a:cs typeface="Arial Rounded MT Bold"/>
              </a:rPr>
              <a:t>TEAM MEMBERS </a:t>
            </a:r>
          </a:p>
        </p:txBody>
      </p:sp>
      <p:sp>
        <p:nvSpPr>
          <p:cNvPr id="8" name="TextBox 53"/>
          <p:cNvSpPr txBox="1">
            <a:spLocks noChangeArrowheads="1"/>
          </p:cNvSpPr>
          <p:nvPr/>
        </p:nvSpPr>
        <p:spPr bwMode="auto">
          <a:xfrm>
            <a:off x="131902"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CCESC</a:t>
            </a:r>
          </a:p>
          <a:p>
            <a:pPr>
              <a:lnSpc>
                <a:spcPct val="80000"/>
              </a:lnSpc>
            </a:pPr>
            <a:r>
              <a:rPr lang="en-US" sz="4000" b="1" dirty="0" smtClean="0">
                <a:latin typeface="Arial Narrow" pitchFamily="34" charset="0"/>
              </a:rPr>
              <a:t>CLIMATE WORKSTREAM</a:t>
            </a:r>
            <a:endParaRPr lang="en-US" sz="4000" b="1" dirty="0">
              <a:latin typeface="Arial Narrow" pitchFamily="34" charset="0"/>
            </a:endParaRPr>
          </a:p>
        </p:txBody>
      </p:sp>
    </p:spTree>
    <p:extLst>
      <p:ext uri="{BB962C8B-B14F-4D97-AF65-F5344CB8AC3E}">
        <p14:creationId xmlns:p14="http://schemas.microsoft.com/office/powerpoint/2010/main" val="1348397978"/>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mazon_43914sw.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 y="774307"/>
            <a:ext cx="9144001" cy="5691658"/>
          </a:xfrm>
          <a:prstGeom prst="rect">
            <a:avLst/>
          </a:prstGeom>
        </p:spPr>
      </p:pic>
      <p:sp>
        <p:nvSpPr>
          <p:cNvPr id="2" name="Title 1"/>
          <p:cNvSpPr>
            <a:spLocks noGrp="1"/>
          </p:cNvSpPr>
          <p:nvPr>
            <p:ph type="ctrTitle"/>
          </p:nvPr>
        </p:nvSpPr>
        <p:spPr>
          <a:xfrm>
            <a:off x="4817658" y="5415812"/>
            <a:ext cx="5523902" cy="822095"/>
          </a:xfrm>
        </p:spPr>
        <p:txBody>
          <a:bodyPr/>
          <a:lstStyle/>
          <a:p>
            <a:pPr algn="l"/>
            <a:r>
              <a:rPr lang="en-US" sz="4000" dirty="0" smtClean="0">
                <a:solidFill>
                  <a:prstClr val="white"/>
                </a:solidFill>
                <a:effectLst>
                  <a:outerShdw blurRad="469900" dist="38100" dir="2700000">
                    <a:srgbClr val="000000">
                      <a:alpha val="51000"/>
                    </a:srgbClr>
                  </a:outerShdw>
                </a:effectLst>
                <a:latin typeface="Arial Narrow" pitchFamily="34" charset="0"/>
              </a:rPr>
              <a:t>BETTER EARTH. </a:t>
            </a:r>
            <a:br>
              <a:rPr lang="en-US" sz="4000" dirty="0" smtClean="0">
                <a:solidFill>
                  <a:prstClr val="white"/>
                </a:solidFill>
                <a:effectLst>
                  <a:outerShdw blurRad="469900" dist="38100" dir="2700000">
                    <a:srgbClr val="000000">
                      <a:alpha val="51000"/>
                    </a:srgbClr>
                  </a:outerShdw>
                </a:effectLst>
                <a:latin typeface="Arial Narrow" pitchFamily="34" charset="0"/>
              </a:rPr>
            </a:br>
            <a:r>
              <a:rPr lang="en-US" sz="4000" dirty="0" smtClean="0">
                <a:solidFill>
                  <a:prstClr val="white"/>
                </a:solidFill>
                <a:effectLst>
                  <a:outerShdw blurRad="469900" dist="38100" dir="2700000">
                    <a:srgbClr val="000000">
                      <a:alpha val="51000"/>
                    </a:srgbClr>
                  </a:outerShdw>
                </a:effectLst>
                <a:latin typeface="Arial Narrow" pitchFamily="34" charset="0"/>
              </a:rPr>
              <a:t>BETTER BUSINESS.</a:t>
            </a:r>
            <a:endParaRPr lang="en-US" sz="4000" dirty="0">
              <a:effectLst>
                <a:outerShdw blurRad="469900" dist="38100" dir="2700000">
                  <a:srgbClr val="000000">
                    <a:alpha val="51000"/>
                  </a:srgbClr>
                </a:outerShdw>
              </a:effectLst>
              <a:latin typeface="Arial Narrow" pitchFamily="34" charset="0"/>
            </a:endParaRPr>
          </a:p>
        </p:txBody>
      </p:sp>
      <p:sp>
        <p:nvSpPr>
          <p:cNvPr id="6" name="TextBox 5"/>
          <p:cNvSpPr txBox="1"/>
          <p:nvPr/>
        </p:nvSpPr>
        <p:spPr>
          <a:xfrm>
            <a:off x="277091" y="6465965"/>
            <a:ext cx="1662545" cy="338554"/>
          </a:xfrm>
          <a:prstGeom prst="rect">
            <a:avLst/>
          </a:prstGeom>
          <a:noFill/>
        </p:spPr>
        <p:txBody>
          <a:bodyPr wrap="square" rtlCol="0">
            <a:spAutoFit/>
          </a:bodyPr>
          <a:lstStyle/>
          <a:p>
            <a:r>
              <a:rPr lang="en-US" sz="800" dirty="0" smtClean="0">
                <a:latin typeface="Arial"/>
                <a:cs typeface="Arial"/>
              </a:rPr>
              <a:t>© Juan </a:t>
            </a:r>
            <a:r>
              <a:rPr lang="en-US" sz="800" dirty="0" err="1" smtClean="0">
                <a:latin typeface="Arial"/>
                <a:cs typeface="Arial"/>
              </a:rPr>
              <a:t>Pratginestos</a:t>
            </a:r>
            <a:r>
              <a:rPr lang="en-US" sz="800" dirty="0" smtClean="0">
                <a:latin typeface="Arial"/>
                <a:cs typeface="Arial"/>
              </a:rPr>
              <a:t> / WWF-Canon</a:t>
            </a:r>
            <a:endParaRPr lang="en-US" sz="800" dirty="0">
              <a:latin typeface="Arial"/>
              <a:cs typeface="Arial"/>
            </a:endParaRPr>
          </a:p>
        </p:txBody>
      </p:sp>
      <p:pic>
        <p:nvPicPr>
          <p:cNvPr id="7" name="Picture 6" descr="WWF_45mm_tab.eps"/>
          <p:cNvPicPr>
            <a:picLocks noChangeAspect="1"/>
          </p:cNvPicPr>
          <p:nvPr/>
        </p:nvPicPr>
        <p:blipFill>
          <a:blip r:embed="rId4" cstate="screen"/>
          <a:stretch>
            <a:fillRect/>
          </a:stretch>
        </p:blipFill>
        <p:spPr>
          <a:xfrm>
            <a:off x="8055429" y="816429"/>
            <a:ext cx="965741" cy="1224643"/>
          </a:xfrm>
          <a:prstGeom prst="rect">
            <a:avLst/>
          </a:prstGeom>
        </p:spPr>
      </p:pic>
    </p:spTree>
    <p:extLst>
      <p:ext uri="{BB962C8B-B14F-4D97-AF65-F5344CB8AC3E}">
        <p14:creationId xmlns:p14="http://schemas.microsoft.com/office/powerpoint/2010/main" val="32359752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37" y="1659617"/>
            <a:ext cx="3463636" cy="871311"/>
          </a:xfrm>
        </p:spPr>
        <p:txBody>
          <a:bodyPr/>
          <a:lstStyle/>
          <a:p>
            <a:r>
              <a:rPr lang="en-US" sz="4000" dirty="0" smtClean="0">
                <a:solidFill>
                  <a:schemeClr val="tx1"/>
                </a:solidFill>
                <a:latin typeface="Arial Narrow" pitchFamily="34" charset="0"/>
              </a:rPr>
              <a:t>WWF MISSION</a:t>
            </a:r>
            <a:endParaRPr lang="en-US" sz="4000" dirty="0">
              <a:solidFill>
                <a:schemeClr val="tx1"/>
              </a:solidFill>
              <a:latin typeface="Arial Narrow" pitchFamily="34" charset="0"/>
            </a:endParaRPr>
          </a:p>
        </p:txBody>
      </p:sp>
      <p:sp>
        <p:nvSpPr>
          <p:cNvPr id="3" name="Content Placeholder 2"/>
          <p:cNvSpPr>
            <a:spLocks noGrp="1"/>
          </p:cNvSpPr>
          <p:nvPr>
            <p:ph idx="1"/>
          </p:nvPr>
        </p:nvSpPr>
        <p:spPr>
          <a:xfrm>
            <a:off x="4987637" y="2332037"/>
            <a:ext cx="3463636" cy="4117749"/>
          </a:xfrm>
        </p:spPr>
        <p:txBody>
          <a:bodyPr/>
          <a:lstStyle/>
          <a:p>
            <a:pPr marL="0" indent="0"/>
            <a:r>
              <a:rPr lang="en-US" sz="2800" dirty="0" smtClean="0">
                <a:solidFill>
                  <a:srgbClr val="000000"/>
                </a:solidFill>
                <a:latin typeface="Arial" pitchFamily="34" charset="0"/>
                <a:cs typeface="Arial" pitchFamily="34" charset="0"/>
              </a:rPr>
              <a:t>Conserve nature </a:t>
            </a:r>
            <a:br>
              <a:rPr lang="en-US" sz="2800" dirty="0" smtClean="0">
                <a:solidFill>
                  <a:srgbClr val="000000"/>
                </a:solidFill>
                <a:latin typeface="Arial" pitchFamily="34" charset="0"/>
                <a:cs typeface="Arial" pitchFamily="34" charset="0"/>
              </a:rPr>
            </a:br>
            <a:r>
              <a:rPr lang="en-US" sz="2800" dirty="0" smtClean="0">
                <a:solidFill>
                  <a:srgbClr val="000000"/>
                </a:solidFill>
                <a:latin typeface="Arial" pitchFamily="34" charset="0"/>
                <a:cs typeface="Arial" pitchFamily="34" charset="0"/>
              </a:rPr>
              <a:t>and reduce the most pressing threats to </a:t>
            </a:r>
            <a:br>
              <a:rPr lang="en-US" sz="2800" dirty="0" smtClean="0">
                <a:solidFill>
                  <a:srgbClr val="000000"/>
                </a:solidFill>
                <a:latin typeface="Arial" pitchFamily="34" charset="0"/>
                <a:cs typeface="Arial" pitchFamily="34" charset="0"/>
              </a:rPr>
            </a:br>
            <a:r>
              <a:rPr lang="en-US" sz="2800" dirty="0" smtClean="0">
                <a:solidFill>
                  <a:srgbClr val="000000"/>
                </a:solidFill>
                <a:latin typeface="Arial" pitchFamily="34" charset="0"/>
                <a:cs typeface="Arial" pitchFamily="34" charset="0"/>
              </a:rPr>
              <a:t>the diversity of life</a:t>
            </a:r>
            <a:br>
              <a:rPr lang="en-US" sz="2800" dirty="0" smtClean="0">
                <a:solidFill>
                  <a:srgbClr val="000000"/>
                </a:solidFill>
                <a:latin typeface="Arial" pitchFamily="34" charset="0"/>
                <a:cs typeface="Arial" pitchFamily="34" charset="0"/>
              </a:rPr>
            </a:br>
            <a:r>
              <a:rPr lang="en-US" sz="2800" dirty="0" smtClean="0">
                <a:solidFill>
                  <a:srgbClr val="000000"/>
                </a:solidFill>
                <a:latin typeface="Arial" pitchFamily="34" charset="0"/>
                <a:cs typeface="Arial" pitchFamily="34" charset="0"/>
              </a:rPr>
              <a:t>on Earth.</a:t>
            </a:r>
          </a:p>
          <a:p>
            <a:pPr marL="0" indent="0"/>
            <a:endParaRPr lang="en-US" sz="3000" dirty="0" smtClean="0">
              <a:solidFill>
                <a:srgbClr val="000000"/>
              </a:solidFill>
              <a:latin typeface="Arial Narrow" pitchFamily="34" charset="0"/>
            </a:endParaRPr>
          </a:p>
          <a:p>
            <a:pPr marL="0" indent="0"/>
            <a:endParaRPr lang="en-US" sz="3000" dirty="0" smtClean="0">
              <a:solidFill>
                <a:srgbClr val="000000"/>
              </a:solidFill>
              <a:latin typeface="Arial Narrow" pitchFamily="34" charset="0"/>
            </a:endParaRPr>
          </a:p>
          <a:p>
            <a:pPr marL="0" indent="0"/>
            <a:endParaRPr lang="en-US" sz="3000" dirty="0">
              <a:solidFill>
                <a:srgbClr val="000000"/>
              </a:solidFill>
              <a:latin typeface="Arial Narrow" pitchFamily="34" charset="0"/>
            </a:endParaRPr>
          </a:p>
        </p:txBody>
      </p:sp>
      <p:sp>
        <p:nvSpPr>
          <p:cNvPr id="4" name="TextBox 3"/>
          <p:cNvSpPr txBox="1"/>
          <p:nvPr/>
        </p:nvSpPr>
        <p:spPr>
          <a:xfrm>
            <a:off x="277091" y="6465965"/>
            <a:ext cx="1662545" cy="215444"/>
          </a:xfrm>
          <a:prstGeom prst="rect">
            <a:avLst/>
          </a:prstGeom>
          <a:noFill/>
        </p:spPr>
        <p:txBody>
          <a:bodyPr wrap="square" rtlCol="0">
            <a:spAutoFit/>
          </a:bodyPr>
          <a:lstStyle/>
          <a:p>
            <a:r>
              <a:rPr lang="en-US" sz="800" dirty="0" smtClean="0">
                <a:latin typeface="Arial"/>
                <a:cs typeface="Arial"/>
              </a:rPr>
              <a:t>© Michel </a:t>
            </a:r>
            <a:r>
              <a:rPr lang="en-US" sz="800" dirty="0" err="1" smtClean="0">
                <a:latin typeface="Arial"/>
                <a:cs typeface="Arial"/>
              </a:rPr>
              <a:t>Roggo</a:t>
            </a:r>
            <a:r>
              <a:rPr lang="en-US" sz="800" dirty="0" smtClean="0">
                <a:latin typeface="Arial"/>
                <a:cs typeface="Arial"/>
              </a:rPr>
              <a:t> / WWF-Canon</a:t>
            </a:r>
          </a:p>
        </p:txBody>
      </p:sp>
    </p:spTree>
    <p:extLst>
      <p:ext uri="{BB962C8B-B14F-4D97-AF65-F5344CB8AC3E}">
        <p14:creationId xmlns:p14="http://schemas.microsoft.com/office/powerpoint/2010/main" val="1912976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World Map2.eps"/>
          <p:cNvPicPr>
            <a:picLocks noChangeAspect="1"/>
          </p:cNvPicPr>
          <p:nvPr/>
        </p:nvPicPr>
        <p:blipFill>
          <a:blip r:embed="rId3" cstate="screen"/>
          <a:stretch>
            <a:fillRect/>
          </a:stretch>
        </p:blipFill>
        <p:spPr>
          <a:xfrm>
            <a:off x="1039091" y="1638346"/>
            <a:ext cx="7065818" cy="4420378"/>
          </a:xfrm>
          <a:prstGeom prst="rect">
            <a:avLst/>
          </a:prstGeom>
        </p:spPr>
      </p:pic>
      <p:sp>
        <p:nvSpPr>
          <p:cNvPr id="6" name="Title 1"/>
          <p:cNvSpPr txBox="1">
            <a:spLocks/>
          </p:cNvSpPr>
          <p:nvPr/>
        </p:nvSpPr>
        <p:spPr>
          <a:xfrm>
            <a:off x="719578" y="734786"/>
            <a:ext cx="7246785" cy="871311"/>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100" normalizeH="0" baseline="0" noProof="0" dirty="0" smtClean="0">
                <a:ln>
                  <a:noFill/>
                </a:ln>
                <a:solidFill>
                  <a:schemeClr val="tx1"/>
                </a:solidFill>
                <a:effectLst/>
                <a:uLnTx/>
                <a:uFillTx/>
                <a:ea typeface="+mj-ea"/>
                <a:cs typeface="Arial"/>
              </a:rPr>
              <a:t>WWF WORK IS GLOBAL</a:t>
            </a:r>
            <a:r>
              <a:rPr kumimoji="0" lang="en-US" sz="2400" b="1" i="0" u="none" strike="noStrike" kern="1200" cap="none" spc="-100" normalizeH="0" baseline="0" noProof="0" dirty="0" smtClean="0">
                <a:ln>
                  <a:noFill/>
                </a:ln>
                <a:solidFill>
                  <a:schemeClr val="bg1"/>
                </a:solidFill>
                <a:effectLst/>
                <a:uLnTx/>
                <a:uFillTx/>
                <a:latin typeface="Arial"/>
                <a:ea typeface="+mj-ea"/>
                <a:cs typeface="Arial"/>
              </a:rPr>
              <a:t/>
            </a:r>
            <a:br>
              <a:rPr kumimoji="0" lang="en-US" sz="2400" b="1" i="0" u="none" strike="noStrike" kern="1200" cap="none" spc="-100" normalizeH="0" baseline="0" noProof="0" dirty="0" smtClean="0">
                <a:ln>
                  <a:noFill/>
                </a:ln>
                <a:solidFill>
                  <a:schemeClr val="bg1"/>
                </a:solidFill>
                <a:effectLst/>
                <a:uLnTx/>
                <a:uFillTx/>
                <a:latin typeface="Arial"/>
                <a:ea typeface="+mj-ea"/>
                <a:cs typeface="Arial"/>
              </a:rPr>
            </a:br>
            <a:r>
              <a:rPr lang="en-US" sz="1600" b="1" spc="-100" dirty="0" smtClean="0">
                <a:solidFill>
                  <a:srgbClr val="000000"/>
                </a:solidFill>
                <a:latin typeface="Arial"/>
                <a:ea typeface="+mj-ea"/>
                <a:cs typeface="Arial"/>
              </a:rPr>
              <a:t>Presence in </a:t>
            </a:r>
            <a:r>
              <a:rPr kumimoji="0" lang="en-US" sz="1600" b="1" i="0" u="none" strike="noStrike" kern="1200" cap="none" spc="-100" normalizeH="0" noProof="0" dirty="0" smtClean="0">
                <a:ln>
                  <a:noFill/>
                </a:ln>
                <a:solidFill>
                  <a:srgbClr val="000000"/>
                </a:solidFill>
                <a:effectLst/>
                <a:uLnTx/>
                <a:uFillTx/>
                <a:latin typeface="Arial"/>
                <a:ea typeface="+mj-ea"/>
                <a:cs typeface="Arial"/>
              </a:rPr>
              <a:t>100 countries.</a:t>
            </a:r>
            <a:endParaRPr kumimoji="0" lang="en-US" sz="1600" b="1" i="0" u="none" strike="noStrike" kern="1200" cap="none" spc="-100" normalizeH="0" baseline="0" noProof="0" dirty="0" smtClean="0">
              <a:ln>
                <a:noFill/>
              </a:ln>
              <a:solidFill>
                <a:srgbClr val="000000"/>
              </a:solidFill>
              <a:effectLst/>
              <a:uLnTx/>
              <a:uFillTx/>
              <a:latin typeface="Arial"/>
              <a:ea typeface="+mj-ea"/>
              <a:cs typeface="Arial"/>
            </a:endParaRPr>
          </a:p>
        </p:txBody>
      </p:sp>
    </p:spTree>
    <p:extLst>
      <p:ext uri="{BB962C8B-B14F-4D97-AF65-F5344CB8AC3E}">
        <p14:creationId xmlns:p14="http://schemas.microsoft.com/office/powerpoint/2010/main" val="4081499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80364" y="421820"/>
            <a:ext cx="2770909" cy="2843895"/>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5888182" y="682930"/>
            <a:ext cx="2424545" cy="276999"/>
          </a:xfrm>
          <a:prstGeom prst="rect">
            <a:avLst/>
          </a:prstGeom>
          <a:noFill/>
        </p:spPr>
        <p:txBody>
          <a:bodyPr wrap="square" rtlCol="0">
            <a:spAutoFit/>
          </a:bodyPr>
          <a:lstStyle/>
          <a:p>
            <a:r>
              <a:rPr lang="en-US" sz="1200" b="1" cap="all" dirty="0" smtClean="0">
                <a:solidFill>
                  <a:srgbClr val="ECC200"/>
                </a:solidFill>
                <a:latin typeface="Arial"/>
                <a:cs typeface="Arial"/>
              </a:rPr>
              <a:t>WWF and business</a:t>
            </a:r>
            <a:endParaRPr lang="en-US" sz="1200" b="1" cap="all" dirty="0">
              <a:solidFill>
                <a:srgbClr val="ECC200"/>
              </a:solidFill>
              <a:latin typeface="Arial"/>
              <a:cs typeface="Arial"/>
            </a:endParaRPr>
          </a:p>
        </p:txBody>
      </p:sp>
      <p:sp>
        <p:nvSpPr>
          <p:cNvPr id="4" name="TextBox 3"/>
          <p:cNvSpPr txBox="1"/>
          <p:nvPr/>
        </p:nvSpPr>
        <p:spPr>
          <a:xfrm>
            <a:off x="5888182" y="1356292"/>
            <a:ext cx="2424545" cy="1477328"/>
          </a:xfrm>
          <a:prstGeom prst="rect">
            <a:avLst/>
          </a:prstGeom>
          <a:noFill/>
        </p:spPr>
        <p:txBody>
          <a:bodyPr wrap="square" rtlCol="0">
            <a:spAutoFit/>
          </a:bodyPr>
          <a:lstStyle/>
          <a:p>
            <a:pPr lvl="0"/>
            <a:r>
              <a:rPr lang="en-US" b="1" spc="-100" dirty="0" smtClean="0">
                <a:solidFill>
                  <a:prstClr val="white"/>
                </a:solidFill>
                <a:latin typeface="Arial"/>
                <a:cs typeface="Arial"/>
              </a:rPr>
              <a:t>We develop </a:t>
            </a:r>
            <a:r>
              <a:rPr lang="en-US" b="1" spc="-100" dirty="0" smtClean="0">
                <a:solidFill>
                  <a:srgbClr val="FFC000"/>
                </a:solidFill>
                <a:latin typeface="Arial"/>
                <a:cs typeface="Arial"/>
              </a:rPr>
              <a:t>innovative global conservations strategies</a:t>
            </a:r>
            <a:r>
              <a:rPr lang="en-US" b="1" spc="-100" dirty="0" smtClean="0">
                <a:solidFill>
                  <a:prstClr val="white"/>
                </a:solidFill>
                <a:latin typeface="Arial"/>
                <a:cs typeface="Arial"/>
              </a:rPr>
              <a:t> that meet the needs of people and the planet.</a:t>
            </a:r>
          </a:p>
        </p:txBody>
      </p:sp>
      <p:cxnSp>
        <p:nvCxnSpPr>
          <p:cNvPr id="5" name="Straight Connector 4"/>
          <p:cNvCxnSpPr/>
          <p:nvPr/>
        </p:nvCxnSpPr>
        <p:spPr>
          <a:xfrm>
            <a:off x="5969000" y="1141299"/>
            <a:ext cx="2205182" cy="1701"/>
          </a:xfrm>
          <a:prstGeom prst="line">
            <a:avLst/>
          </a:prstGeom>
          <a:ln w="635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7091" y="6465965"/>
            <a:ext cx="1662545" cy="215444"/>
          </a:xfrm>
          <a:prstGeom prst="rect">
            <a:avLst/>
          </a:prstGeom>
          <a:noFill/>
        </p:spPr>
        <p:txBody>
          <a:bodyPr wrap="square" rtlCol="0">
            <a:spAutoFit/>
          </a:bodyPr>
          <a:lstStyle/>
          <a:p>
            <a:r>
              <a:rPr lang="en-US" sz="800" dirty="0" smtClean="0">
                <a:latin typeface="Arial"/>
                <a:cs typeface="Arial"/>
              </a:rPr>
              <a:t>© Roger </a:t>
            </a:r>
            <a:r>
              <a:rPr lang="en-US" sz="800" dirty="0" err="1" smtClean="0">
                <a:latin typeface="Arial"/>
                <a:cs typeface="Arial"/>
              </a:rPr>
              <a:t>Leguen</a:t>
            </a:r>
            <a:r>
              <a:rPr lang="en-US" sz="800" dirty="0" smtClean="0">
                <a:latin typeface="Arial"/>
                <a:cs typeface="Arial"/>
              </a:rPr>
              <a:t> / WWF-Canon</a:t>
            </a:r>
            <a:endParaRPr lang="en-US" sz="800" dirty="0">
              <a:latin typeface="Arial"/>
              <a:cs typeface="Arial"/>
            </a:endParaRPr>
          </a:p>
        </p:txBody>
      </p:sp>
    </p:spTree>
    <p:extLst>
      <p:ext uri="{BB962C8B-B14F-4D97-AF65-F5344CB8AC3E}">
        <p14:creationId xmlns:p14="http://schemas.microsoft.com/office/powerpoint/2010/main" val="3684255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80364" y="421820"/>
            <a:ext cx="2770909" cy="3252108"/>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5888182" y="653143"/>
            <a:ext cx="2078182" cy="276999"/>
          </a:xfrm>
          <a:prstGeom prst="rect">
            <a:avLst/>
          </a:prstGeom>
          <a:noFill/>
        </p:spPr>
        <p:txBody>
          <a:bodyPr wrap="square" rtlCol="0">
            <a:spAutoFit/>
          </a:bodyPr>
          <a:lstStyle/>
          <a:p>
            <a:r>
              <a:rPr lang="en-US" sz="1200" b="1" cap="all" dirty="0" smtClean="0">
                <a:solidFill>
                  <a:srgbClr val="ECC200"/>
                </a:solidFill>
                <a:latin typeface="Arial"/>
                <a:cs typeface="Arial"/>
              </a:rPr>
              <a:t>Extinction is Forever</a:t>
            </a:r>
            <a:endParaRPr lang="en-US" sz="1200" b="1" cap="all" dirty="0">
              <a:solidFill>
                <a:srgbClr val="ECC200"/>
              </a:solidFill>
              <a:latin typeface="Arial"/>
              <a:cs typeface="Arial"/>
            </a:endParaRPr>
          </a:p>
        </p:txBody>
      </p:sp>
      <p:sp>
        <p:nvSpPr>
          <p:cNvPr id="4" name="TextBox 3"/>
          <p:cNvSpPr txBox="1"/>
          <p:nvPr/>
        </p:nvSpPr>
        <p:spPr>
          <a:xfrm>
            <a:off x="5888182" y="1469571"/>
            <a:ext cx="2286000" cy="1569660"/>
          </a:xfrm>
          <a:prstGeom prst="rect">
            <a:avLst/>
          </a:prstGeom>
          <a:noFill/>
        </p:spPr>
        <p:txBody>
          <a:bodyPr wrap="square" rtlCol="0">
            <a:spAutoFit/>
          </a:bodyPr>
          <a:lstStyle/>
          <a:p>
            <a:pPr lvl="0"/>
            <a:r>
              <a:rPr lang="en-US" sz="2400" b="1" spc="-100" dirty="0" smtClean="0">
                <a:solidFill>
                  <a:prstClr val="white"/>
                </a:solidFill>
                <a:latin typeface="Arial"/>
                <a:cs typeface="Arial"/>
              </a:rPr>
              <a:t>We have lost </a:t>
            </a:r>
            <a:r>
              <a:rPr lang="en-US" sz="2400" b="1" spc="-100" dirty="0" smtClean="0">
                <a:solidFill>
                  <a:srgbClr val="ECC200"/>
                </a:solidFill>
                <a:latin typeface="Arial"/>
                <a:cs typeface="Arial"/>
              </a:rPr>
              <a:t>30 percent of biodiversity </a:t>
            </a:r>
            <a:r>
              <a:rPr lang="en-US" sz="2400" b="1" spc="-100" dirty="0" smtClean="0">
                <a:solidFill>
                  <a:prstClr val="white"/>
                </a:solidFill>
                <a:latin typeface="Arial"/>
                <a:cs typeface="Arial"/>
              </a:rPr>
              <a:t>since 1970.</a:t>
            </a:r>
            <a:endParaRPr lang="en-US" sz="2400" dirty="0"/>
          </a:p>
        </p:txBody>
      </p:sp>
      <p:cxnSp>
        <p:nvCxnSpPr>
          <p:cNvPr id="5" name="Straight Connector 4"/>
          <p:cNvCxnSpPr/>
          <p:nvPr/>
        </p:nvCxnSpPr>
        <p:spPr>
          <a:xfrm>
            <a:off x="5969000" y="1222942"/>
            <a:ext cx="2205182" cy="1701"/>
          </a:xfrm>
          <a:prstGeom prst="line">
            <a:avLst/>
          </a:prstGeom>
          <a:ln w="635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6642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36402" y="1508472"/>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defTabSz="914400"/>
            <a:r>
              <a:rPr lang="en-US" sz="6000" b="1" dirty="0" smtClean="0">
                <a:solidFill>
                  <a:schemeClr val="bg1"/>
                </a:solidFill>
                <a:latin typeface="Arial Narrow" pitchFamily="34" charset="0"/>
              </a:rPr>
              <a:t>WHY ARE WE HERE?</a:t>
            </a:r>
            <a:endParaRPr lang="en-US" sz="6000" b="1" dirty="0" smtClean="0">
              <a:latin typeface="Arial Narrow" pitchFamily="34" charset="0"/>
            </a:endParaRPr>
          </a:p>
        </p:txBody>
      </p:sp>
      <p:pic>
        <p:nvPicPr>
          <p:cNvPr id="3" name="Picture 2" descr="3.3_2020_commitment_im_460"/>
          <p:cNvPicPr>
            <a:picLocks noChangeAspect="1" noChangeArrowheads="1"/>
          </p:cNvPicPr>
          <p:nvPr/>
        </p:nvPicPr>
        <p:blipFill>
          <a:blip r:embed="rId3" cstate="print"/>
          <a:srcRect/>
          <a:stretch>
            <a:fillRect/>
          </a:stretch>
        </p:blipFill>
        <p:spPr bwMode="auto">
          <a:xfrm>
            <a:off x="1654803" y="2673837"/>
            <a:ext cx="5798124" cy="2773017"/>
          </a:xfrm>
          <a:prstGeom prst="rect">
            <a:avLst/>
          </a:prstGeom>
          <a:noFill/>
        </p:spPr>
      </p:pic>
      <p:grpSp>
        <p:nvGrpSpPr>
          <p:cNvPr id="4" name="Group 89"/>
          <p:cNvGrpSpPr>
            <a:grpSpLocks/>
          </p:cNvGrpSpPr>
          <p:nvPr/>
        </p:nvGrpSpPr>
        <p:grpSpPr bwMode="auto">
          <a:xfrm>
            <a:off x="6234115" y="4249750"/>
            <a:ext cx="1828541" cy="1857375"/>
            <a:chOff x="2230438" y="2351738"/>
            <a:chExt cx="2138363" cy="2130425"/>
          </a:xfrm>
        </p:grpSpPr>
        <p:sp>
          <p:nvSpPr>
            <p:cNvPr id="5" name="Freeform 16"/>
            <p:cNvSpPr>
              <a:spLocks/>
            </p:cNvSpPr>
            <p:nvPr/>
          </p:nvSpPr>
          <p:spPr bwMode="auto">
            <a:xfrm>
              <a:off x="2230438" y="2351738"/>
              <a:ext cx="2138363" cy="2130425"/>
            </a:xfrm>
            <a:custGeom>
              <a:avLst/>
              <a:gdLst>
                <a:gd name="T0" fmla="*/ 2454 w 2454"/>
                <a:gd name="T1" fmla="*/ 1227 h 2455"/>
                <a:gd name="T2" fmla="*/ 2454 w 2454"/>
                <a:gd name="T3" fmla="*/ 1227 h 2455"/>
                <a:gd name="T4" fmla="*/ 1227 w 2454"/>
                <a:gd name="T5" fmla="*/ 2455 h 2455"/>
                <a:gd name="T6" fmla="*/ 0 w 2454"/>
                <a:gd name="T7" fmla="*/ 1227 h 2455"/>
                <a:gd name="T8" fmla="*/ 1227 w 2454"/>
                <a:gd name="T9" fmla="*/ 0 h 2455"/>
                <a:gd name="T10" fmla="*/ 2454 w 2454"/>
                <a:gd name="T11" fmla="*/ 1227 h 2455"/>
              </a:gdLst>
              <a:ahLst/>
              <a:cxnLst>
                <a:cxn ang="0">
                  <a:pos x="T0" y="T1"/>
                </a:cxn>
                <a:cxn ang="0">
                  <a:pos x="T2" y="T3"/>
                </a:cxn>
                <a:cxn ang="0">
                  <a:pos x="T4" y="T5"/>
                </a:cxn>
                <a:cxn ang="0">
                  <a:pos x="T6" y="T7"/>
                </a:cxn>
                <a:cxn ang="0">
                  <a:pos x="T8" y="T9"/>
                </a:cxn>
                <a:cxn ang="0">
                  <a:pos x="T10" y="T11"/>
                </a:cxn>
              </a:cxnLst>
              <a:rect l="0" t="0" r="r" b="b"/>
              <a:pathLst>
                <a:path w="2454" h="2455">
                  <a:moveTo>
                    <a:pt x="2454" y="1227"/>
                  </a:moveTo>
                  <a:lnTo>
                    <a:pt x="2454" y="1227"/>
                  </a:lnTo>
                  <a:cubicBezTo>
                    <a:pt x="2454" y="1905"/>
                    <a:pt x="1905" y="2455"/>
                    <a:pt x="1227" y="2455"/>
                  </a:cubicBezTo>
                  <a:cubicBezTo>
                    <a:pt x="549" y="2455"/>
                    <a:pt x="0" y="1905"/>
                    <a:pt x="0" y="1227"/>
                  </a:cubicBezTo>
                  <a:cubicBezTo>
                    <a:pt x="0" y="550"/>
                    <a:pt x="549" y="0"/>
                    <a:pt x="1227" y="0"/>
                  </a:cubicBezTo>
                  <a:cubicBezTo>
                    <a:pt x="1905" y="0"/>
                    <a:pt x="2454" y="550"/>
                    <a:pt x="2454" y="1227"/>
                  </a:cubicBezTo>
                  <a:close/>
                </a:path>
              </a:pathLst>
            </a:custGeom>
            <a:gradFill flip="none" rotWithShape="1">
              <a:gsLst>
                <a:gs pos="7000">
                  <a:schemeClr val="bg1">
                    <a:lumMod val="85000"/>
                  </a:schemeClr>
                </a:gs>
                <a:gs pos="78000">
                  <a:schemeClr val="bg1"/>
                </a:gs>
                <a:gs pos="29000">
                  <a:schemeClr val="bg1">
                    <a:lumMod val="85000"/>
                  </a:schemeClr>
                </a:gs>
              </a:gsLst>
              <a:lin ang="16200000" scaled="0"/>
              <a:tileRect/>
            </a:gra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tIns="548640"/>
            <a:lstStyle/>
            <a:p>
              <a:pPr defTabSz="909446">
                <a:lnSpc>
                  <a:spcPct val="90000"/>
                </a:lnSpc>
                <a:spcBef>
                  <a:spcPts val="1400"/>
                </a:spcBef>
                <a:buClr>
                  <a:srgbClr val="EA0000"/>
                </a:buClr>
                <a:buSzPct val="125000"/>
                <a:tabLst>
                  <a:tab pos="0" algn="l"/>
                </a:tabLst>
                <a:defRPr/>
              </a:pPr>
              <a:endParaRPr lang="en-US" sz="1200" dirty="0">
                <a:solidFill>
                  <a:srgbClr val="E41E2A"/>
                </a:solidFill>
                <a:latin typeface="Arial Rounded MT Bold" pitchFamily="34" charset="0"/>
              </a:endParaRPr>
            </a:p>
          </p:txBody>
        </p:sp>
        <p:grpSp>
          <p:nvGrpSpPr>
            <p:cNvPr id="6" name="Group 91"/>
            <p:cNvGrpSpPr>
              <a:grpSpLocks/>
            </p:cNvGrpSpPr>
            <p:nvPr/>
          </p:nvGrpSpPr>
          <p:grpSpPr bwMode="auto">
            <a:xfrm>
              <a:off x="2434361" y="2600709"/>
              <a:ext cx="1730517" cy="1567819"/>
              <a:chOff x="14273213" y="5067299"/>
              <a:chExt cx="1300167" cy="1177927"/>
            </a:xfrm>
          </p:grpSpPr>
          <p:sp>
            <p:nvSpPr>
              <p:cNvPr id="7" name="Freeform 28"/>
              <p:cNvSpPr>
                <a:spLocks/>
              </p:cNvSpPr>
              <p:nvPr/>
            </p:nvSpPr>
            <p:spPr bwMode="auto">
              <a:xfrm>
                <a:off x="14810004" y="5275473"/>
                <a:ext cx="129802" cy="105887"/>
              </a:xfrm>
              <a:custGeom>
                <a:avLst/>
                <a:gdLst>
                  <a:gd name="T0" fmla="*/ 12 w 80"/>
                  <a:gd name="T1" fmla="*/ 58 h 65"/>
                  <a:gd name="T2" fmla="*/ 12 w 80"/>
                  <a:gd name="T3" fmla="*/ 58 h 65"/>
                  <a:gd name="T4" fmla="*/ 21 w 80"/>
                  <a:gd name="T5" fmla="*/ 65 h 65"/>
                  <a:gd name="T6" fmla="*/ 30 w 80"/>
                  <a:gd name="T7" fmla="*/ 58 h 65"/>
                  <a:gd name="T8" fmla="*/ 40 w 80"/>
                  <a:gd name="T9" fmla="*/ 24 h 65"/>
                  <a:gd name="T10" fmla="*/ 40 w 80"/>
                  <a:gd name="T11" fmla="*/ 24 h 65"/>
                  <a:gd name="T12" fmla="*/ 51 w 80"/>
                  <a:gd name="T13" fmla="*/ 58 h 65"/>
                  <a:gd name="T14" fmla="*/ 60 w 80"/>
                  <a:gd name="T15" fmla="*/ 65 h 65"/>
                  <a:gd name="T16" fmla="*/ 69 w 80"/>
                  <a:gd name="T17" fmla="*/ 58 h 65"/>
                  <a:gd name="T18" fmla="*/ 80 w 80"/>
                  <a:gd name="T19" fmla="*/ 9 h 65"/>
                  <a:gd name="T20" fmla="*/ 80 w 80"/>
                  <a:gd name="T21" fmla="*/ 6 h 65"/>
                  <a:gd name="T22" fmla="*/ 74 w 80"/>
                  <a:gd name="T23" fmla="*/ 0 h 65"/>
                  <a:gd name="T24" fmla="*/ 67 w 80"/>
                  <a:gd name="T25" fmla="*/ 6 h 65"/>
                  <a:gd name="T26" fmla="*/ 59 w 80"/>
                  <a:gd name="T27" fmla="*/ 44 h 65"/>
                  <a:gd name="T28" fmla="*/ 59 w 80"/>
                  <a:gd name="T29" fmla="*/ 44 h 65"/>
                  <a:gd name="T30" fmla="*/ 47 w 80"/>
                  <a:gd name="T31" fmla="*/ 5 h 65"/>
                  <a:gd name="T32" fmla="*/ 40 w 80"/>
                  <a:gd name="T33" fmla="*/ 0 h 65"/>
                  <a:gd name="T34" fmla="*/ 33 w 80"/>
                  <a:gd name="T35" fmla="*/ 5 h 65"/>
                  <a:gd name="T36" fmla="*/ 22 w 80"/>
                  <a:gd name="T37" fmla="*/ 44 h 65"/>
                  <a:gd name="T38" fmla="*/ 21 w 80"/>
                  <a:gd name="T39" fmla="*/ 44 h 65"/>
                  <a:gd name="T40" fmla="*/ 14 w 80"/>
                  <a:gd name="T41" fmla="*/ 6 h 65"/>
                  <a:gd name="T42" fmla="*/ 6 w 80"/>
                  <a:gd name="T43" fmla="*/ 0 h 65"/>
                  <a:gd name="T44" fmla="*/ 0 w 80"/>
                  <a:gd name="T45" fmla="*/ 6 h 65"/>
                  <a:gd name="T46" fmla="*/ 0 w 80"/>
                  <a:gd name="T47" fmla="*/ 9 h 65"/>
                  <a:gd name="T48" fmla="*/ 12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2" y="58"/>
                    </a:moveTo>
                    <a:lnTo>
                      <a:pt x="12" y="58"/>
                    </a:lnTo>
                    <a:cubicBezTo>
                      <a:pt x="13" y="62"/>
                      <a:pt x="16" y="65"/>
                      <a:pt x="21" y="65"/>
                    </a:cubicBezTo>
                    <a:cubicBezTo>
                      <a:pt x="25" y="65"/>
                      <a:pt x="29" y="62"/>
                      <a:pt x="30" y="58"/>
                    </a:cubicBezTo>
                    <a:lnTo>
                      <a:pt x="40" y="24"/>
                    </a:lnTo>
                    <a:lnTo>
                      <a:pt x="40" y="24"/>
                    </a:lnTo>
                    <a:lnTo>
                      <a:pt x="51" y="58"/>
                    </a:lnTo>
                    <a:cubicBezTo>
                      <a:pt x="52" y="62"/>
                      <a:pt x="55" y="65"/>
                      <a:pt x="60" y="65"/>
                    </a:cubicBezTo>
                    <a:cubicBezTo>
                      <a:pt x="65" y="65"/>
                      <a:pt x="68" y="62"/>
                      <a:pt x="69" y="58"/>
                    </a:cubicBezTo>
                    <a:lnTo>
                      <a:pt x="80" y="9"/>
                    </a:lnTo>
                    <a:cubicBezTo>
                      <a:pt x="80" y="8"/>
                      <a:pt x="80" y="7"/>
                      <a:pt x="80" y="6"/>
                    </a:cubicBezTo>
                    <a:cubicBezTo>
                      <a:pt x="80" y="3"/>
                      <a:pt x="78" y="0"/>
                      <a:pt x="74" y="0"/>
                    </a:cubicBezTo>
                    <a:cubicBezTo>
                      <a:pt x="70" y="0"/>
                      <a:pt x="68" y="2"/>
                      <a:pt x="67" y="6"/>
                    </a:cubicBezTo>
                    <a:lnTo>
                      <a:pt x="59" y="44"/>
                    </a:lnTo>
                    <a:lnTo>
                      <a:pt x="59" y="44"/>
                    </a:lnTo>
                    <a:lnTo>
                      <a:pt x="47" y="5"/>
                    </a:lnTo>
                    <a:cubicBezTo>
                      <a:pt x="46" y="2"/>
                      <a:pt x="44" y="0"/>
                      <a:pt x="40" y="0"/>
                    </a:cubicBezTo>
                    <a:cubicBezTo>
                      <a:pt x="37" y="0"/>
                      <a:pt x="34" y="2"/>
                      <a:pt x="33" y="5"/>
                    </a:cubicBezTo>
                    <a:lnTo>
                      <a:pt x="22" y="44"/>
                    </a:lnTo>
                    <a:lnTo>
                      <a:pt x="21" y="44"/>
                    </a:lnTo>
                    <a:lnTo>
                      <a:pt x="14" y="6"/>
                    </a:lnTo>
                    <a:cubicBezTo>
                      <a:pt x="13" y="2"/>
                      <a:pt x="11" y="0"/>
                      <a:pt x="6" y="0"/>
                    </a:cubicBezTo>
                    <a:cubicBezTo>
                      <a:pt x="3" y="0"/>
                      <a:pt x="0" y="3"/>
                      <a:pt x="0" y="6"/>
                    </a:cubicBezTo>
                    <a:cubicBezTo>
                      <a:pt x="0" y="7"/>
                      <a:pt x="0" y="8"/>
                      <a:pt x="0" y="9"/>
                    </a:cubicBezTo>
                    <a:lnTo>
                      <a:pt x="12"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8" name="Freeform 29"/>
              <p:cNvSpPr>
                <a:spLocks/>
              </p:cNvSpPr>
              <p:nvPr/>
            </p:nvSpPr>
            <p:spPr bwMode="auto">
              <a:xfrm>
                <a:off x="14952331" y="5275473"/>
                <a:ext cx="60346" cy="104656"/>
              </a:xfrm>
              <a:custGeom>
                <a:avLst/>
                <a:gdLst>
                  <a:gd name="T0" fmla="*/ 0 w 37"/>
                  <a:gd name="T1" fmla="*/ 58 h 64"/>
                  <a:gd name="T2" fmla="*/ 0 w 37"/>
                  <a:gd name="T3" fmla="*/ 58 h 64"/>
                  <a:gd name="T4" fmla="*/ 7 w 37"/>
                  <a:gd name="T5" fmla="*/ 64 h 64"/>
                  <a:gd name="T6" fmla="*/ 30 w 37"/>
                  <a:gd name="T7" fmla="*/ 64 h 64"/>
                  <a:gd name="T8" fmla="*/ 37 w 37"/>
                  <a:gd name="T9" fmla="*/ 58 h 64"/>
                  <a:gd name="T10" fmla="*/ 30 w 37"/>
                  <a:gd name="T11" fmla="*/ 52 h 64"/>
                  <a:gd name="T12" fmla="*/ 14 w 37"/>
                  <a:gd name="T13" fmla="*/ 52 h 64"/>
                  <a:gd name="T14" fmla="*/ 14 w 37"/>
                  <a:gd name="T15" fmla="*/ 38 h 64"/>
                  <a:gd name="T16" fmla="*/ 28 w 37"/>
                  <a:gd name="T17" fmla="*/ 38 h 64"/>
                  <a:gd name="T18" fmla="*/ 35 w 37"/>
                  <a:gd name="T19" fmla="*/ 32 h 64"/>
                  <a:gd name="T20" fmla="*/ 28 w 37"/>
                  <a:gd name="T21" fmla="*/ 26 h 64"/>
                  <a:gd name="T22" fmla="*/ 14 w 37"/>
                  <a:gd name="T23" fmla="*/ 26 h 64"/>
                  <a:gd name="T24" fmla="*/ 14 w 37"/>
                  <a:gd name="T25" fmla="*/ 13 h 64"/>
                  <a:gd name="T26" fmla="*/ 30 w 37"/>
                  <a:gd name="T27" fmla="*/ 13 h 64"/>
                  <a:gd name="T28" fmla="*/ 36 w 37"/>
                  <a:gd name="T29" fmla="*/ 6 h 64"/>
                  <a:gd name="T30" fmla="*/ 30 w 37"/>
                  <a:gd name="T31" fmla="*/ 0 h 64"/>
                  <a:gd name="T32" fmla="*/ 7 w 37"/>
                  <a:gd name="T33" fmla="*/ 0 h 64"/>
                  <a:gd name="T34" fmla="*/ 0 w 37"/>
                  <a:gd name="T35" fmla="*/ 8 h 64"/>
                  <a:gd name="T36" fmla="*/ 0 w 37"/>
                  <a:gd name="T3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4">
                    <a:moveTo>
                      <a:pt x="0" y="58"/>
                    </a:moveTo>
                    <a:lnTo>
                      <a:pt x="0" y="58"/>
                    </a:lnTo>
                    <a:cubicBezTo>
                      <a:pt x="0" y="62"/>
                      <a:pt x="3" y="64"/>
                      <a:pt x="7" y="64"/>
                    </a:cubicBezTo>
                    <a:lnTo>
                      <a:pt x="30" y="64"/>
                    </a:lnTo>
                    <a:cubicBezTo>
                      <a:pt x="35" y="64"/>
                      <a:pt x="37" y="61"/>
                      <a:pt x="37" y="58"/>
                    </a:cubicBezTo>
                    <a:cubicBezTo>
                      <a:pt x="37" y="55"/>
                      <a:pt x="35" y="52"/>
                      <a:pt x="30" y="52"/>
                    </a:cubicBezTo>
                    <a:lnTo>
                      <a:pt x="14" y="52"/>
                    </a:lnTo>
                    <a:lnTo>
                      <a:pt x="14" y="38"/>
                    </a:lnTo>
                    <a:lnTo>
                      <a:pt x="28" y="38"/>
                    </a:lnTo>
                    <a:cubicBezTo>
                      <a:pt x="33" y="38"/>
                      <a:pt x="35" y="35"/>
                      <a:pt x="35" y="32"/>
                    </a:cubicBezTo>
                    <a:cubicBezTo>
                      <a:pt x="35" y="29"/>
                      <a:pt x="33" y="26"/>
                      <a:pt x="28" y="26"/>
                    </a:cubicBezTo>
                    <a:lnTo>
                      <a:pt x="14" y="26"/>
                    </a:lnTo>
                    <a:lnTo>
                      <a:pt x="14" y="13"/>
                    </a:lnTo>
                    <a:lnTo>
                      <a:pt x="30" y="13"/>
                    </a:lnTo>
                    <a:cubicBezTo>
                      <a:pt x="34" y="13"/>
                      <a:pt x="36" y="10"/>
                      <a:pt x="36" y="6"/>
                    </a:cubicBezTo>
                    <a:cubicBezTo>
                      <a:pt x="36" y="3"/>
                      <a:pt x="34" y="0"/>
                      <a:pt x="30" y="0"/>
                    </a:cubicBezTo>
                    <a:lnTo>
                      <a:pt x="7" y="0"/>
                    </a:lnTo>
                    <a:cubicBezTo>
                      <a:pt x="2" y="0"/>
                      <a:pt x="0" y="4"/>
                      <a:pt x="0" y="8"/>
                    </a:cubicBezTo>
                    <a:lnTo>
                      <a:pt x="0"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0" name="Freeform 30"/>
              <p:cNvSpPr>
                <a:spLocks/>
              </p:cNvSpPr>
              <p:nvPr/>
            </p:nvSpPr>
            <p:spPr bwMode="auto">
              <a:xfrm>
                <a:off x="14488914" y="5840616"/>
                <a:ext cx="120693" cy="107118"/>
              </a:xfrm>
              <a:custGeom>
                <a:avLst/>
                <a:gdLst>
                  <a:gd name="T0" fmla="*/ 1 w 74"/>
                  <a:gd name="T1" fmla="*/ 57 h 65"/>
                  <a:gd name="T2" fmla="*/ 1 w 74"/>
                  <a:gd name="T3" fmla="*/ 57 h 65"/>
                  <a:gd name="T4" fmla="*/ 0 w 74"/>
                  <a:gd name="T5" fmla="*/ 59 h 65"/>
                  <a:gd name="T6" fmla="*/ 7 w 74"/>
                  <a:gd name="T7" fmla="*/ 65 h 65"/>
                  <a:gd name="T8" fmla="*/ 14 w 74"/>
                  <a:gd name="T9" fmla="*/ 59 h 65"/>
                  <a:gd name="T10" fmla="*/ 19 w 74"/>
                  <a:gd name="T11" fmla="*/ 22 h 65"/>
                  <a:gd name="T12" fmla="*/ 19 w 74"/>
                  <a:gd name="T13" fmla="*/ 22 h 65"/>
                  <a:gd name="T14" fmla="*/ 30 w 74"/>
                  <a:gd name="T15" fmla="*/ 60 h 65"/>
                  <a:gd name="T16" fmla="*/ 37 w 74"/>
                  <a:gd name="T17" fmla="*/ 65 h 65"/>
                  <a:gd name="T18" fmla="*/ 45 w 74"/>
                  <a:gd name="T19" fmla="*/ 60 h 65"/>
                  <a:gd name="T20" fmla="*/ 55 w 74"/>
                  <a:gd name="T21" fmla="*/ 22 h 65"/>
                  <a:gd name="T22" fmla="*/ 56 w 74"/>
                  <a:gd name="T23" fmla="*/ 22 h 65"/>
                  <a:gd name="T24" fmla="*/ 61 w 74"/>
                  <a:gd name="T25" fmla="*/ 59 h 65"/>
                  <a:gd name="T26" fmla="*/ 68 w 74"/>
                  <a:gd name="T27" fmla="*/ 65 h 65"/>
                  <a:gd name="T28" fmla="*/ 74 w 74"/>
                  <a:gd name="T29" fmla="*/ 59 h 65"/>
                  <a:gd name="T30" fmla="*/ 74 w 74"/>
                  <a:gd name="T31" fmla="*/ 57 h 65"/>
                  <a:gd name="T32" fmla="*/ 66 w 74"/>
                  <a:gd name="T33" fmla="*/ 7 h 65"/>
                  <a:gd name="T34" fmla="*/ 57 w 74"/>
                  <a:gd name="T35" fmla="*/ 0 h 65"/>
                  <a:gd name="T36" fmla="*/ 48 w 74"/>
                  <a:gd name="T37" fmla="*/ 7 h 65"/>
                  <a:gd name="T38" fmla="*/ 37 w 74"/>
                  <a:gd name="T39" fmla="*/ 42 h 65"/>
                  <a:gd name="T40" fmla="*/ 37 w 74"/>
                  <a:gd name="T41" fmla="*/ 42 h 65"/>
                  <a:gd name="T42" fmla="*/ 27 w 74"/>
                  <a:gd name="T43" fmla="*/ 7 h 65"/>
                  <a:gd name="T44" fmla="*/ 18 w 74"/>
                  <a:gd name="T45" fmla="*/ 0 h 65"/>
                  <a:gd name="T46" fmla="*/ 9 w 74"/>
                  <a:gd name="T47" fmla="*/ 7 h 65"/>
                  <a:gd name="T48" fmla="*/ 1 w 74"/>
                  <a:gd name="T49"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65">
                    <a:moveTo>
                      <a:pt x="1" y="57"/>
                    </a:moveTo>
                    <a:lnTo>
                      <a:pt x="1" y="57"/>
                    </a:lnTo>
                    <a:cubicBezTo>
                      <a:pt x="0" y="58"/>
                      <a:pt x="0" y="58"/>
                      <a:pt x="0" y="59"/>
                    </a:cubicBezTo>
                    <a:cubicBezTo>
                      <a:pt x="0" y="63"/>
                      <a:pt x="3" y="65"/>
                      <a:pt x="7" y="65"/>
                    </a:cubicBezTo>
                    <a:cubicBezTo>
                      <a:pt x="11" y="65"/>
                      <a:pt x="13" y="63"/>
                      <a:pt x="14" y="59"/>
                    </a:cubicBezTo>
                    <a:lnTo>
                      <a:pt x="19" y="22"/>
                    </a:lnTo>
                    <a:lnTo>
                      <a:pt x="19" y="22"/>
                    </a:lnTo>
                    <a:lnTo>
                      <a:pt x="30" y="60"/>
                    </a:lnTo>
                    <a:cubicBezTo>
                      <a:pt x="31" y="62"/>
                      <a:pt x="33" y="65"/>
                      <a:pt x="37" y="65"/>
                    </a:cubicBezTo>
                    <a:cubicBezTo>
                      <a:pt x="42" y="65"/>
                      <a:pt x="44" y="62"/>
                      <a:pt x="45" y="60"/>
                    </a:cubicBezTo>
                    <a:lnTo>
                      <a:pt x="55" y="22"/>
                    </a:lnTo>
                    <a:lnTo>
                      <a:pt x="56" y="22"/>
                    </a:lnTo>
                    <a:lnTo>
                      <a:pt x="61" y="59"/>
                    </a:lnTo>
                    <a:cubicBezTo>
                      <a:pt x="62" y="63"/>
                      <a:pt x="63" y="65"/>
                      <a:pt x="68" y="65"/>
                    </a:cubicBezTo>
                    <a:cubicBezTo>
                      <a:pt x="72" y="65"/>
                      <a:pt x="74" y="63"/>
                      <a:pt x="74" y="59"/>
                    </a:cubicBezTo>
                    <a:cubicBezTo>
                      <a:pt x="74" y="58"/>
                      <a:pt x="74" y="58"/>
                      <a:pt x="74" y="57"/>
                    </a:cubicBezTo>
                    <a:lnTo>
                      <a:pt x="66" y="7"/>
                    </a:lnTo>
                    <a:cubicBezTo>
                      <a:pt x="65" y="4"/>
                      <a:pt x="62" y="0"/>
                      <a:pt x="57" y="0"/>
                    </a:cubicBezTo>
                    <a:cubicBezTo>
                      <a:pt x="53" y="0"/>
                      <a:pt x="49" y="3"/>
                      <a:pt x="48" y="7"/>
                    </a:cubicBezTo>
                    <a:lnTo>
                      <a:pt x="37" y="42"/>
                    </a:lnTo>
                    <a:lnTo>
                      <a:pt x="37" y="42"/>
                    </a:lnTo>
                    <a:lnTo>
                      <a:pt x="27" y="7"/>
                    </a:lnTo>
                    <a:cubicBezTo>
                      <a:pt x="26" y="3"/>
                      <a:pt x="22" y="0"/>
                      <a:pt x="18" y="0"/>
                    </a:cubicBezTo>
                    <a:cubicBezTo>
                      <a:pt x="13" y="0"/>
                      <a:pt x="9" y="4"/>
                      <a:pt x="9" y="7"/>
                    </a:cubicBezTo>
                    <a:lnTo>
                      <a:pt x="1"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1" name="Freeform 31"/>
              <p:cNvSpPr>
                <a:spLocks/>
              </p:cNvSpPr>
              <p:nvPr/>
            </p:nvSpPr>
            <p:spPr bwMode="auto">
              <a:xfrm>
                <a:off x="14625548" y="5841847"/>
                <a:ext cx="59208" cy="105887"/>
              </a:xfrm>
              <a:custGeom>
                <a:avLst/>
                <a:gdLst>
                  <a:gd name="T0" fmla="*/ 0 w 36"/>
                  <a:gd name="T1" fmla="*/ 57 h 64"/>
                  <a:gd name="T2" fmla="*/ 0 w 36"/>
                  <a:gd name="T3" fmla="*/ 57 h 64"/>
                  <a:gd name="T4" fmla="*/ 7 w 36"/>
                  <a:gd name="T5" fmla="*/ 64 h 64"/>
                  <a:gd name="T6" fmla="*/ 30 w 36"/>
                  <a:gd name="T7" fmla="*/ 64 h 64"/>
                  <a:gd name="T8" fmla="*/ 36 w 36"/>
                  <a:gd name="T9" fmla="*/ 57 h 64"/>
                  <a:gd name="T10" fmla="*/ 30 w 36"/>
                  <a:gd name="T11" fmla="*/ 51 h 64"/>
                  <a:gd name="T12" fmla="*/ 13 w 36"/>
                  <a:gd name="T13" fmla="*/ 51 h 64"/>
                  <a:gd name="T14" fmla="*/ 13 w 36"/>
                  <a:gd name="T15" fmla="*/ 38 h 64"/>
                  <a:gd name="T16" fmla="*/ 28 w 36"/>
                  <a:gd name="T17" fmla="*/ 38 h 64"/>
                  <a:gd name="T18" fmla="*/ 35 w 36"/>
                  <a:gd name="T19" fmla="*/ 31 h 64"/>
                  <a:gd name="T20" fmla="*/ 28 w 36"/>
                  <a:gd name="T21" fmla="*/ 25 h 64"/>
                  <a:gd name="T22" fmla="*/ 13 w 36"/>
                  <a:gd name="T23" fmla="*/ 25 h 64"/>
                  <a:gd name="T24" fmla="*/ 13 w 36"/>
                  <a:gd name="T25" fmla="*/ 12 h 64"/>
                  <a:gd name="T26" fmla="*/ 29 w 36"/>
                  <a:gd name="T27" fmla="*/ 12 h 64"/>
                  <a:gd name="T28" fmla="*/ 35 w 36"/>
                  <a:gd name="T29" fmla="*/ 6 h 64"/>
                  <a:gd name="T30" fmla="*/ 29 w 36"/>
                  <a:gd name="T31" fmla="*/ 0 h 64"/>
                  <a:gd name="T32" fmla="*/ 7 w 36"/>
                  <a:gd name="T33" fmla="*/ 0 h 64"/>
                  <a:gd name="T34" fmla="*/ 0 w 36"/>
                  <a:gd name="T35" fmla="*/ 7 h 64"/>
                  <a:gd name="T36" fmla="*/ 0 w 36"/>
                  <a:gd name="T37"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64">
                    <a:moveTo>
                      <a:pt x="0" y="57"/>
                    </a:moveTo>
                    <a:lnTo>
                      <a:pt x="0" y="57"/>
                    </a:lnTo>
                    <a:cubicBezTo>
                      <a:pt x="0" y="61"/>
                      <a:pt x="3" y="64"/>
                      <a:pt x="7" y="64"/>
                    </a:cubicBezTo>
                    <a:lnTo>
                      <a:pt x="30" y="64"/>
                    </a:lnTo>
                    <a:cubicBezTo>
                      <a:pt x="34" y="64"/>
                      <a:pt x="36" y="61"/>
                      <a:pt x="36" y="57"/>
                    </a:cubicBezTo>
                    <a:cubicBezTo>
                      <a:pt x="36" y="54"/>
                      <a:pt x="34" y="51"/>
                      <a:pt x="30" y="51"/>
                    </a:cubicBezTo>
                    <a:lnTo>
                      <a:pt x="13" y="51"/>
                    </a:lnTo>
                    <a:lnTo>
                      <a:pt x="13" y="38"/>
                    </a:lnTo>
                    <a:lnTo>
                      <a:pt x="28" y="38"/>
                    </a:lnTo>
                    <a:cubicBezTo>
                      <a:pt x="32" y="38"/>
                      <a:pt x="35" y="34"/>
                      <a:pt x="35" y="31"/>
                    </a:cubicBezTo>
                    <a:cubicBezTo>
                      <a:pt x="35" y="28"/>
                      <a:pt x="32" y="25"/>
                      <a:pt x="28" y="25"/>
                    </a:cubicBezTo>
                    <a:lnTo>
                      <a:pt x="13" y="25"/>
                    </a:lnTo>
                    <a:lnTo>
                      <a:pt x="13" y="12"/>
                    </a:lnTo>
                    <a:lnTo>
                      <a:pt x="29" y="12"/>
                    </a:lnTo>
                    <a:cubicBezTo>
                      <a:pt x="33" y="12"/>
                      <a:pt x="35" y="9"/>
                      <a:pt x="35" y="6"/>
                    </a:cubicBezTo>
                    <a:cubicBezTo>
                      <a:pt x="35" y="3"/>
                      <a:pt x="33" y="0"/>
                      <a:pt x="29" y="0"/>
                    </a:cubicBezTo>
                    <a:lnTo>
                      <a:pt x="7" y="0"/>
                    </a:lnTo>
                    <a:cubicBezTo>
                      <a:pt x="2"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2" name="Freeform 32"/>
              <p:cNvSpPr>
                <a:spLocks/>
              </p:cNvSpPr>
              <p:nvPr/>
            </p:nvSpPr>
            <p:spPr bwMode="auto">
              <a:xfrm>
                <a:off x="14931836" y="5840616"/>
                <a:ext cx="129802" cy="107118"/>
              </a:xfrm>
              <a:custGeom>
                <a:avLst/>
                <a:gdLst>
                  <a:gd name="T0" fmla="*/ 11 w 80"/>
                  <a:gd name="T1" fmla="*/ 58 h 65"/>
                  <a:gd name="T2" fmla="*/ 11 w 80"/>
                  <a:gd name="T3" fmla="*/ 58 h 65"/>
                  <a:gd name="T4" fmla="*/ 20 w 80"/>
                  <a:gd name="T5" fmla="*/ 65 h 65"/>
                  <a:gd name="T6" fmla="*/ 29 w 80"/>
                  <a:gd name="T7" fmla="*/ 59 h 65"/>
                  <a:gd name="T8" fmla="*/ 40 w 80"/>
                  <a:gd name="T9" fmla="*/ 24 h 65"/>
                  <a:gd name="T10" fmla="*/ 40 w 80"/>
                  <a:gd name="T11" fmla="*/ 24 h 65"/>
                  <a:gd name="T12" fmla="*/ 50 w 80"/>
                  <a:gd name="T13" fmla="*/ 59 h 65"/>
                  <a:gd name="T14" fmla="*/ 59 w 80"/>
                  <a:gd name="T15" fmla="*/ 65 h 65"/>
                  <a:gd name="T16" fmla="*/ 68 w 80"/>
                  <a:gd name="T17" fmla="*/ 58 h 65"/>
                  <a:gd name="T18" fmla="*/ 80 w 80"/>
                  <a:gd name="T19" fmla="*/ 9 h 65"/>
                  <a:gd name="T20" fmla="*/ 80 w 80"/>
                  <a:gd name="T21" fmla="*/ 6 h 65"/>
                  <a:gd name="T22" fmla="*/ 73 w 80"/>
                  <a:gd name="T23" fmla="*/ 0 h 65"/>
                  <a:gd name="T24" fmla="*/ 66 w 80"/>
                  <a:gd name="T25" fmla="*/ 7 h 65"/>
                  <a:gd name="T26" fmla="*/ 59 w 80"/>
                  <a:gd name="T27" fmla="*/ 45 h 65"/>
                  <a:gd name="T28" fmla="*/ 58 w 80"/>
                  <a:gd name="T29" fmla="*/ 45 h 65"/>
                  <a:gd name="T30" fmla="*/ 47 w 80"/>
                  <a:gd name="T31" fmla="*/ 5 h 65"/>
                  <a:gd name="T32" fmla="*/ 40 w 80"/>
                  <a:gd name="T33" fmla="*/ 0 h 65"/>
                  <a:gd name="T34" fmla="*/ 33 w 80"/>
                  <a:gd name="T35" fmla="*/ 5 h 65"/>
                  <a:gd name="T36" fmla="*/ 21 w 80"/>
                  <a:gd name="T37" fmla="*/ 45 h 65"/>
                  <a:gd name="T38" fmla="*/ 21 w 80"/>
                  <a:gd name="T39" fmla="*/ 45 h 65"/>
                  <a:gd name="T40" fmla="*/ 13 w 80"/>
                  <a:gd name="T41" fmla="*/ 7 h 65"/>
                  <a:gd name="T42" fmla="*/ 6 w 80"/>
                  <a:gd name="T43" fmla="*/ 0 h 65"/>
                  <a:gd name="T44" fmla="*/ 0 w 80"/>
                  <a:gd name="T45" fmla="*/ 6 h 65"/>
                  <a:gd name="T46" fmla="*/ 0 w 80"/>
                  <a:gd name="T47" fmla="*/ 9 h 65"/>
                  <a:gd name="T48" fmla="*/ 11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1" y="58"/>
                    </a:moveTo>
                    <a:lnTo>
                      <a:pt x="11" y="58"/>
                    </a:lnTo>
                    <a:cubicBezTo>
                      <a:pt x="12" y="62"/>
                      <a:pt x="15" y="65"/>
                      <a:pt x="20" y="65"/>
                    </a:cubicBezTo>
                    <a:cubicBezTo>
                      <a:pt x="25" y="65"/>
                      <a:pt x="28" y="62"/>
                      <a:pt x="29" y="59"/>
                    </a:cubicBezTo>
                    <a:lnTo>
                      <a:pt x="40" y="24"/>
                    </a:lnTo>
                    <a:lnTo>
                      <a:pt x="40" y="24"/>
                    </a:lnTo>
                    <a:lnTo>
                      <a:pt x="50" y="59"/>
                    </a:lnTo>
                    <a:cubicBezTo>
                      <a:pt x="51" y="62"/>
                      <a:pt x="55" y="65"/>
                      <a:pt x="59" y="65"/>
                    </a:cubicBezTo>
                    <a:cubicBezTo>
                      <a:pt x="64" y="65"/>
                      <a:pt x="67" y="62"/>
                      <a:pt x="68" y="58"/>
                    </a:cubicBezTo>
                    <a:lnTo>
                      <a:pt x="80" y="9"/>
                    </a:lnTo>
                    <a:cubicBezTo>
                      <a:pt x="80" y="8"/>
                      <a:pt x="80" y="7"/>
                      <a:pt x="80" y="6"/>
                    </a:cubicBezTo>
                    <a:cubicBezTo>
                      <a:pt x="80" y="3"/>
                      <a:pt x="77" y="0"/>
                      <a:pt x="73" y="0"/>
                    </a:cubicBezTo>
                    <a:cubicBezTo>
                      <a:pt x="69" y="0"/>
                      <a:pt x="67" y="3"/>
                      <a:pt x="66" y="7"/>
                    </a:cubicBezTo>
                    <a:lnTo>
                      <a:pt x="59" y="45"/>
                    </a:lnTo>
                    <a:lnTo>
                      <a:pt x="58" y="45"/>
                    </a:lnTo>
                    <a:lnTo>
                      <a:pt x="47" y="5"/>
                    </a:lnTo>
                    <a:cubicBezTo>
                      <a:pt x="46" y="2"/>
                      <a:pt x="43" y="0"/>
                      <a:pt x="40" y="0"/>
                    </a:cubicBezTo>
                    <a:cubicBezTo>
                      <a:pt x="36" y="0"/>
                      <a:pt x="34" y="2"/>
                      <a:pt x="33" y="5"/>
                    </a:cubicBezTo>
                    <a:lnTo>
                      <a:pt x="21" y="45"/>
                    </a:lnTo>
                    <a:lnTo>
                      <a:pt x="21" y="45"/>
                    </a:lnTo>
                    <a:lnTo>
                      <a:pt x="13" y="7"/>
                    </a:lnTo>
                    <a:cubicBezTo>
                      <a:pt x="12" y="3"/>
                      <a:pt x="10" y="0"/>
                      <a:pt x="6" y="0"/>
                    </a:cubicBezTo>
                    <a:cubicBezTo>
                      <a:pt x="2" y="0"/>
                      <a:pt x="0" y="3"/>
                      <a:pt x="0" y="6"/>
                    </a:cubicBezTo>
                    <a:cubicBezTo>
                      <a:pt x="0" y="7"/>
                      <a:pt x="0" y="8"/>
                      <a:pt x="0" y="9"/>
                    </a:cubicBezTo>
                    <a:lnTo>
                      <a:pt x="11"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3" name="Freeform 33"/>
              <p:cNvSpPr>
                <a:spLocks noEditPoints="1"/>
              </p:cNvSpPr>
              <p:nvPr/>
            </p:nvSpPr>
            <p:spPr bwMode="auto">
              <a:xfrm>
                <a:off x="15068470" y="5840616"/>
                <a:ext cx="100198" cy="108350"/>
              </a:xfrm>
              <a:custGeom>
                <a:avLst/>
                <a:gdLst>
                  <a:gd name="T0" fmla="*/ 31 w 62"/>
                  <a:gd name="T1" fmla="*/ 53 h 66"/>
                  <a:gd name="T2" fmla="*/ 31 w 62"/>
                  <a:gd name="T3" fmla="*/ 53 h 66"/>
                  <a:gd name="T4" fmla="*/ 14 w 62"/>
                  <a:gd name="T5" fmla="*/ 33 h 66"/>
                  <a:gd name="T6" fmla="*/ 31 w 62"/>
                  <a:gd name="T7" fmla="*/ 12 h 66"/>
                  <a:gd name="T8" fmla="*/ 48 w 62"/>
                  <a:gd name="T9" fmla="*/ 33 h 66"/>
                  <a:gd name="T10" fmla="*/ 31 w 62"/>
                  <a:gd name="T11" fmla="*/ 53 h 66"/>
                  <a:gd name="T12" fmla="*/ 31 w 62"/>
                  <a:gd name="T13" fmla="*/ 66 h 66"/>
                  <a:gd name="T14" fmla="*/ 31 w 62"/>
                  <a:gd name="T15" fmla="*/ 66 h 66"/>
                  <a:gd name="T16" fmla="*/ 62 w 62"/>
                  <a:gd name="T17" fmla="*/ 33 h 66"/>
                  <a:gd name="T18" fmla="*/ 31 w 62"/>
                  <a:gd name="T19" fmla="*/ 0 h 66"/>
                  <a:gd name="T20" fmla="*/ 0 w 62"/>
                  <a:gd name="T21" fmla="*/ 33 h 66"/>
                  <a:gd name="T22" fmla="*/ 31 w 62"/>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6">
                    <a:moveTo>
                      <a:pt x="31" y="53"/>
                    </a:moveTo>
                    <a:lnTo>
                      <a:pt x="31" y="53"/>
                    </a:lnTo>
                    <a:cubicBezTo>
                      <a:pt x="20" y="53"/>
                      <a:pt x="14" y="44"/>
                      <a:pt x="14" y="33"/>
                    </a:cubicBezTo>
                    <a:cubicBezTo>
                      <a:pt x="14" y="22"/>
                      <a:pt x="20" y="12"/>
                      <a:pt x="31" y="12"/>
                    </a:cubicBezTo>
                    <a:cubicBezTo>
                      <a:pt x="42" y="12"/>
                      <a:pt x="48" y="22"/>
                      <a:pt x="48" y="33"/>
                    </a:cubicBezTo>
                    <a:cubicBezTo>
                      <a:pt x="48" y="44"/>
                      <a:pt x="43" y="53"/>
                      <a:pt x="31" y="53"/>
                    </a:cubicBezTo>
                    <a:close/>
                    <a:moveTo>
                      <a:pt x="31" y="66"/>
                    </a:moveTo>
                    <a:lnTo>
                      <a:pt x="31" y="66"/>
                    </a:lnTo>
                    <a:cubicBezTo>
                      <a:pt x="50" y="66"/>
                      <a:pt x="62" y="51"/>
                      <a:pt x="62" y="33"/>
                    </a:cubicBezTo>
                    <a:cubicBezTo>
                      <a:pt x="62" y="14"/>
                      <a:pt x="49" y="0"/>
                      <a:pt x="31" y="0"/>
                    </a:cubicBezTo>
                    <a:cubicBezTo>
                      <a:pt x="13" y="0"/>
                      <a:pt x="0" y="14"/>
                      <a:pt x="0" y="33"/>
                    </a:cubicBezTo>
                    <a:cubicBezTo>
                      <a:pt x="0" y="51"/>
                      <a:pt x="13" y="66"/>
                      <a:pt x="31" y="66"/>
                    </a:cubicBez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4" name="Freeform 34"/>
              <p:cNvSpPr>
                <a:spLocks noEditPoints="1"/>
              </p:cNvSpPr>
              <p:nvPr/>
            </p:nvSpPr>
            <p:spPr bwMode="auto">
              <a:xfrm>
                <a:off x="15182332" y="5841847"/>
                <a:ext cx="75149" cy="105887"/>
              </a:xfrm>
              <a:custGeom>
                <a:avLst/>
                <a:gdLst>
                  <a:gd name="T0" fmla="*/ 0 w 46"/>
                  <a:gd name="T1" fmla="*/ 57 h 64"/>
                  <a:gd name="T2" fmla="*/ 0 w 46"/>
                  <a:gd name="T3" fmla="*/ 57 h 64"/>
                  <a:gd name="T4" fmla="*/ 7 w 46"/>
                  <a:gd name="T5" fmla="*/ 64 h 64"/>
                  <a:gd name="T6" fmla="*/ 14 w 46"/>
                  <a:gd name="T7" fmla="*/ 57 h 64"/>
                  <a:gd name="T8" fmla="*/ 14 w 46"/>
                  <a:gd name="T9" fmla="*/ 38 h 64"/>
                  <a:gd name="T10" fmla="*/ 14 w 46"/>
                  <a:gd name="T11" fmla="*/ 38 h 64"/>
                  <a:gd name="T12" fmla="*/ 34 w 46"/>
                  <a:gd name="T13" fmla="*/ 62 h 64"/>
                  <a:gd name="T14" fmla="*/ 39 w 46"/>
                  <a:gd name="T15" fmla="*/ 64 h 64"/>
                  <a:gd name="T16" fmla="*/ 46 w 46"/>
                  <a:gd name="T17" fmla="*/ 57 h 64"/>
                  <a:gd name="T18" fmla="*/ 44 w 46"/>
                  <a:gd name="T19" fmla="*/ 53 h 64"/>
                  <a:gd name="T20" fmla="*/ 29 w 46"/>
                  <a:gd name="T21" fmla="*/ 37 h 64"/>
                  <a:gd name="T22" fmla="*/ 45 w 46"/>
                  <a:gd name="T23" fmla="*/ 20 h 64"/>
                  <a:gd name="T24" fmla="*/ 23 w 46"/>
                  <a:gd name="T25" fmla="*/ 0 h 64"/>
                  <a:gd name="T26" fmla="*/ 7 w 46"/>
                  <a:gd name="T27" fmla="*/ 0 h 64"/>
                  <a:gd name="T28" fmla="*/ 0 w 46"/>
                  <a:gd name="T29" fmla="*/ 7 h 64"/>
                  <a:gd name="T30" fmla="*/ 0 w 46"/>
                  <a:gd name="T31" fmla="*/ 57 h 64"/>
                  <a:gd name="T32" fmla="*/ 14 w 46"/>
                  <a:gd name="T33" fmla="*/ 12 h 64"/>
                  <a:gd name="T34" fmla="*/ 14 w 46"/>
                  <a:gd name="T35" fmla="*/ 12 h 64"/>
                  <a:gd name="T36" fmla="*/ 23 w 46"/>
                  <a:gd name="T37" fmla="*/ 12 h 64"/>
                  <a:gd name="T38" fmla="*/ 31 w 46"/>
                  <a:gd name="T39" fmla="*/ 20 h 64"/>
                  <a:gd name="T40" fmla="*/ 23 w 46"/>
                  <a:gd name="T41" fmla="*/ 28 h 64"/>
                  <a:gd name="T42" fmla="*/ 14 w 46"/>
                  <a:gd name="T43" fmla="*/ 28 h 64"/>
                  <a:gd name="T44" fmla="*/ 14 w 46"/>
                  <a:gd name="T45"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64">
                    <a:moveTo>
                      <a:pt x="0" y="57"/>
                    </a:moveTo>
                    <a:lnTo>
                      <a:pt x="0" y="57"/>
                    </a:lnTo>
                    <a:cubicBezTo>
                      <a:pt x="0" y="62"/>
                      <a:pt x="3" y="64"/>
                      <a:pt x="7" y="64"/>
                    </a:cubicBezTo>
                    <a:cubicBezTo>
                      <a:pt x="11" y="64"/>
                      <a:pt x="14" y="62"/>
                      <a:pt x="14" y="57"/>
                    </a:cubicBezTo>
                    <a:lnTo>
                      <a:pt x="14" y="38"/>
                    </a:lnTo>
                    <a:lnTo>
                      <a:pt x="14" y="38"/>
                    </a:lnTo>
                    <a:lnTo>
                      <a:pt x="34" y="62"/>
                    </a:lnTo>
                    <a:cubicBezTo>
                      <a:pt x="35" y="64"/>
                      <a:pt x="37" y="64"/>
                      <a:pt x="39" y="64"/>
                    </a:cubicBezTo>
                    <a:cubicBezTo>
                      <a:pt x="43" y="64"/>
                      <a:pt x="46" y="61"/>
                      <a:pt x="46" y="57"/>
                    </a:cubicBezTo>
                    <a:cubicBezTo>
                      <a:pt x="46" y="56"/>
                      <a:pt x="45" y="55"/>
                      <a:pt x="44" y="53"/>
                    </a:cubicBezTo>
                    <a:lnTo>
                      <a:pt x="29" y="37"/>
                    </a:lnTo>
                    <a:cubicBezTo>
                      <a:pt x="38" y="36"/>
                      <a:pt x="45" y="30"/>
                      <a:pt x="45" y="20"/>
                    </a:cubicBezTo>
                    <a:cubicBezTo>
                      <a:pt x="45" y="6"/>
                      <a:pt x="37" y="0"/>
                      <a:pt x="23" y="0"/>
                    </a:cubicBezTo>
                    <a:lnTo>
                      <a:pt x="7" y="0"/>
                    </a:lnTo>
                    <a:cubicBezTo>
                      <a:pt x="3" y="0"/>
                      <a:pt x="0" y="2"/>
                      <a:pt x="0" y="7"/>
                    </a:cubicBezTo>
                    <a:lnTo>
                      <a:pt x="0" y="57"/>
                    </a:lnTo>
                    <a:close/>
                    <a:moveTo>
                      <a:pt x="14" y="12"/>
                    </a:moveTo>
                    <a:lnTo>
                      <a:pt x="14" y="12"/>
                    </a:lnTo>
                    <a:lnTo>
                      <a:pt x="23" y="12"/>
                    </a:lnTo>
                    <a:cubicBezTo>
                      <a:pt x="28" y="12"/>
                      <a:pt x="31" y="15"/>
                      <a:pt x="31" y="20"/>
                    </a:cubicBezTo>
                    <a:cubicBezTo>
                      <a:pt x="31" y="25"/>
                      <a:pt x="28" y="28"/>
                      <a:pt x="23" y="28"/>
                    </a:cubicBezTo>
                    <a:lnTo>
                      <a:pt x="14" y="28"/>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5" name="Freeform 35"/>
              <p:cNvSpPr>
                <a:spLocks/>
              </p:cNvSpPr>
              <p:nvPr/>
            </p:nvSpPr>
            <p:spPr bwMode="auto">
              <a:xfrm>
                <a:off x="15270005" y="5840616"/>
                <a:ext cx="58070" cy="107118"/>
              </a:xfrm>
              <a:custGeom>
                <a:avLst/>
                <a:gdLst>
                  <a:gd name="T0" fmla="*/ 0 w 36"/>
                  <a:gd name="T1" fmla="*/ 57 h 65"/>
                  <a:gd name="T2" fmla="*/ 0 w 36"/>
                  <a:gd name="T3" fmla="*/ 57 h 65"/>
                  <a:gd name="T4" fmla="*/ 7 w 36"/>
                  <a:gd name="T5" fmla="*/ 65 h 65"/>
                  <a:gd name="T6" fmla="*/ 30 w 36"/>
                  <a:gd name="T7" fmla="*/ 65 h 65"/>
                  <a:gd name="T8" fmla="*/ 36 w 36"/>
                  <a:gd name="T9" fmla="*/ 59 h 65"/>
                  <a:gd name="T10" fmla="*/ 30 w 36"/>
                  <a:gd name="T11" fmla="*/ 52 h 65"/>
                  <a:gd name="T12" fmla="*/ 14 w 36"/>
                  <a:gd name="T13" fmla="*/ 52 h 65"/>
                  <a:gd name="T14" fmla="*/ 14 w 36"/>
                  <a:gd name="T15" fmla="*/ 7 h 65"/>
                  <a:gd name="T16" fmla="*/ 7 w 36"/>
                  <a:gd name="T17" fmla="*/ 0 h 65"/>
                  <a:gd name="T18" fmla="*/ 0 w 36"/>
                  <a:gd name="T19" fmla="*/ 7 h 65"/>
                  <a:gd name="T20" fmla="*/ 0 w 36"/>
                  <a:gd name="T2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65">
                    <a:moveTo>
                      <a:pt x="0" y="57"/>
                    </a:moveTo>
                    <a:lnTo>
                      <a:pt x="0" y="57"/>
                    </a:lnTo>
                    <a:cubicBezTo>
                      <a:pt x="0" y="62"/>
                      <a:pt x="3" y="65"/>
                      <a:pt x="7" y="65"/>
                    </a:cubicBezTo>
                    <a:lnTo>
                      <a:pt x="30" y="65"/>
                    </a:lnTo>
                    <a:cubicBezTo>
                      <a:pt x="34" y="65"/>
                      <a:pt x="36" y="62"/>
                      <a:pt x="36" y="59"/>
                    </a:cubicBezTo>
                    <a:cubicBezTo>
                      <a:pt x="36" y="56"/>
                      <a:pt x="34" y="52"/>
                      <a:pt x="30" y="52"/>
                    </a:cubicBezTo>
                    <a:lnTo>
                      <a:pt x="14" y="52"/>
                    </a:lnTo>
                    <a:lnTo>
                      <a:pt x="14" y="7"/>
                    </a:lnTo>
                    <a:cubicBezTo>
                      <a:pt x="14" y="3"/>
                      <a:pt x="11" y="0"/>
                      <a:pt x="7" y="0"/>
                    </a:cubicBezTo>
                    <a:cubicBezTo>
                      <a:pt x="3"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6" name="Freeform 36"/>
              <p:cNvSpPr>
                <a:spLocks noEditPoints="1"/>
              </p:cNvSpPr>
              <p:nvPr/>
            </p:nvSpPr>
            <p:spPr bwMode="auto">
              <a:xfrm>
                <a:off x="15336045" y="5841847"/>
                <a:ext cx="87674" cy="105887"/>
              </a:xfrm>
              <a:custGeom>
                <a:avLst/>
                <a:gdLst>
                  <a:gd name="T0" fmla="*/ 0 w 54"/>
                  <a:gd name="T1" fmla="*/ 57 h 64"/>
                  <a:gd name="T2" fmla="*/ 0 w 54"/>
                  <a:gd name="T3" fmla="*/ 57 h 64"/>
                  <a:gd name="T4" fmla="*/ 8 w 54"/>
                  <a:gd name="T5" fmla="*/ 64 h 64"/>
                  <a:gd name="T6" fmla="*/ 23 w 54"/>
                  <a:gd name="T7" fmla="*/ 64 h 64"/>
                  <a:gd name="T8" fmla="*/ 54 w 54"/>
                  <a:gd name="T9" fmla="*/ 33 h 64"/>
                  <a:gd name="T10" fmla="*/ 22 w 54"/>
                  <a:gd name="T11" fmla="*/ 0 h 64"/>
                  <a:gd name="T12" fmla="*/ 7 w 54"/>
                  <a:gd name="T13" fmla="*/ 0 h 64"/>
                  <a:gd name="T14" fmla="*/ 0 w 54"/>
                  <a:gd name="T15" fmla="*/ 7 h 64"/>
                  <a:gd name="T16" fmla="*/ 0 w 54"/>
                  <a:gd name="T17" fmla="*/ 57 h 64"/>
                  <a:gd name="T18" fmla="*/ 14 w 54"/>
                  <a:gd name="T19" fmla="*/ 12 h 64"/>
                  <a:gd name="T20" fmla="*/ 14 w 54"/>
                  <a:gd name="T21" fmla="*/ 12 h 64"/>
                  <a:gd name="T22" fmla="*/ 22 w 54"/>
                  <a:gd name="T23" fmla="*/ 12 h 64"/>
                  <a:gd name="T24" fmla="*/ 40 w 54"/>
                  <a:gd name="T25" fmla="*/ 32 h 64"/>
                  <a:gd name="T26" fmla="*/ 23 w 54"/>
                  <a:gd name="T27" fmla="*/ 51 h 64"/>
                  <a:gd name="T28" fmla="*/ 14 w 54"/>
                  <a:gd name="T29" fmla="*/ 51 h 64"/>
                  <a:gd name="T30" fmla="*/ 14 w 54"/>
                  <a:gd name="T3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4">
                    <a:moveTo>
                      <a:pt x="0" y="57"/>
                    </a:moveTo>
                    <a:lnTo>
                      <a:pt x="0" y="57"/>
                    </a:lnTo>
                    <a:cubicBezTo>
                      <a:pt x="0" y="62"/>
                      <a:pt x="5" y="64"/>
                      <a:pt x="8" y="64"/>
                    </a:cubicBezTo>
                    <a:lnTo>
                      <a:pt x="23" y="64"/>
                    </a:lnTo>
                    <a:cubicBezTo>
                      <a:pt x="42" y="64"/>
                      <a:pt x="54" y="51"/>
                      <a:pt x="54" y="33"/>
                    </a:cubicBezTo>
                    <a:cubicBezTo>
                      <a:pt x="54" y="13"/>
                      <a:pt x="42" y="0"/>
                      <a:pt x="22" y="0"/>
                    </a:cubicBezTo>
                    <a:lnTo>
                      <a:pt x="7" y="0"/>
                    </a:lnTo>
                    <a:cubicBezTo>
                      <a:pt x="3" y="0"/>
                      <a:pt x="0" y="2"/>
                      <a:pt x="0" y="7"/>
                    </a:cubicBezTo>
                    <a:lnTo>
                      <a:pt x="0" y="57"/>
                    </a:lnTo>
                    <a:close/>
                    <a:moveTo>
                      <a:pt x="14" y="12"/>
                    </a:moveTo>
                    <a:lnTo>
                      <a:pt x="14" y="12"/>
                    </a:lnTo>
                    <a:lnTo>
                      <a:pt x="22" y="12"/>
                    </a:lnTo>
                    <a:cubicBezTo>
                      <a:pt x="35" y="12"/>
                      <a:pt x="40" y="20"/>
                      <a:pt x="40" y="32"/>
                    </a:cubicBezTo>
                    <a:cubicBezTo>
                      <a:pt x="40" y="43"/>
                      <a:pt x="35" y="51"/>
                      <a:pt x="23" y="51"/>
                    </a:cubicBezTo>
                    <a:lnTo>
                      <a:pt x="14" y="51"/>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7" name="Freeform 37"/>
              <p:cNvSpPr>
                <a:spLocks/>
              </p:cNvSpPr>
              <p:nvPr/>
            </p:nvSpPr>
            <p:spPr bwMode="auto">
              <a:xfrm>
                <a:off x="14570894" y="5067393"/>
                <a:ext cx="707081" cy="710429"/>
              </a:xfrm>
              <a:custGeom>
                <a:avLst/>
                <a:gdLst>
                  <a:gd name="T0" fmla="*/ 218 w 436"/>
                  <a:gd name="T1" fmla="*/ 436 h 436"/>
                  <a:gd name="T2" fmla="*/ 218 w 436"/>
                  <a:gd name="T3" fmla="*/ 436 h 436"/>
                  <a:gd name="T4" fmla="*/ 297 w 436"/>
                  <a:gd name="T5" fmla="*/ 421 h 436"/>
                  <a:gd name="T6" fmla="*/ 436 w 436"/>
                  <a:gd name="T7" fmla="*/ 218 h 436"/>
                  <a:gd name="T8" fmla="*/ 218 w 436"/>
                  <a:gd name="T9" fmla="*/ 0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218" y="436"/>
                    </a:moveTo>
                    <a:lnTo>
                      <a:pt x="218" y="436"/>
                    </a:lnTo>
                    <a:cubicBezTo>
                      <a:pt x="246" y="436"/>
                      <a:pt x="272" y="430"/>
                      <a:pt x="297" y="421"/>
                    </a:cubicBezTo>
                    <a:cubicBezTo>
                      <a:pt x="378" y="389"/>
                      <a:pt x="436" y="310"/>
                      <a:pt x="436" y="218"/>
                    </a:cubicBezTo>
                    <a:cubicBezTo>
                      <a:pt x="436" y="97"/>
                      <a:pt x="338" y="0"/>
                      <a:pt x="218" y="0"/>
                    </a:cubicBezTo>
                    <a:cubicBezTo>
                      <a:pt x="98" y="0"/>
                      <a:pt x="0" y="97"/>
                      <a:pt x="0" y="218"/>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18" name="Freeform 38"/>
              <p:cNvSpPr>
                <a:spLocks/>
              </p:cNvSpPr>
              <p:nvPr/>
            </p:nvSpPr>
            <p:spPr bwMode="auto">
              <a:xfrm>
                <a:off x="14800895" y="5531573"/>
                <a:ext cx="771982" cy="714123"/>
              </a:xfrm>
              <a:custGeom>
                <a:avLst/>
                <a:gdLst>
                  <a:gd name="T0" fmla="*/ 40 w 477"/>
                  <a:gd name="T1" fmla="*/ 80 h 438"/>
                  <a:gd name="T2" fmla="*/ 40 w 477"/>
                  <a:gd name="T3" fmla="*/ 80 h 438"/>
                  <a:gd name="T4" fmla="*/ 13 w 477"/>
                  <a:gd name="T5" fmla="*/ 156 h 438"/>
                  <a:gd name="T6" fmla="*/ 120 w 477"/>
                  <a:gd name="T7" fmla="*/ 378 h 438"/>
                  <a:gd name="T8" fmla="*/ 417 w 477"/>
                  <a:gd name="T9" fmla="*/ 298 h 438"/>
                  <a:gd name="T10" fmla="*/ 337 w 477"/>
                  <a:gd name="T11" fmla="*/ 0 h 438"/>
                </a:gdLst>
                <a:ahLst/>
                <a:cxnLst>
                  <a:cxn ang="0">
                    <a:pos x="T0" y="T1"/>
                  </a:cxn>
                  <a:cxn ang="0">
                    <a:pos x="T2" y="T3"/>
                  </a:cxn>
                  <a:cxn ang="0">
                    <a:pos x="T4" y="T5"/>
                  </a:cxn>
                  <a:cxn ang="0">
                    <a:pos x="T6" y="T7"/>
                  </a:cxn>
                  <a:cxn ang="0">
                    <a:pos x="T8" y="T9"/>
                  </a:cxn>
                  <a:cxn ang="0">
                    <a:pos x="T10" y="T11"/>
                  </a:cxn>
                </a:cxnLst>
                <a:rect l="0" t="0" r="r" b="b"/>
                <a:pathLst>
                  <a:path w="477" h="438">
                    <a:moveTo>
                      <a:pt x="40" y="80"/>
                    </a:moveTo>
                    <a:lnTo>
                      <a:pt x="40" y="80"/>
                    </a:lnTo>
                    <a:cubicBezTo>
                      <a:pt x="26" y="104"/>
                      <a:pt x="17" y="130"/>
                      <a:pt x="13" y="156"/>
                    </a:cubicBezTo>
                    <a:cubicBezTo>
                      <a:pt x="0" y="242"/>
                      <a:pt x="40" y="331"/>
                      <a:pt x="120" y="378"/>
                    </a:cubicBezTo>
                    <a:cubicBezTo>
                      <a:pt x="224" y="438"/>
                      <a:pt x="357" y="402"/>
                      <a:pt x="417" y="298"/>
                    </a:cubicBezTo>
                    <a:cubicBezTo>
                      <a:pt x="477" y="194"/>
                      <a:pt x="442" y="60"/>
                      <a:pt x="337" y="0"/>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19" name="Freeform 39"/>
              <p:cNvSpPr>
                <a:spLocks/>
              </p:cNvSpPr>
              <p:nvPr/>
            </p:nvSpPr>
            <p:spPr bwMode="auto">
              <a:xfrm>
                <a:off x="14273716" y="5456467"/>
                <a:ext cx="710497" cy="789229"/>
              </a:xfrm>
              <a:custGeom>
                <a:avLst/>
                <a:gdLst>
                  <a:gd name="T0" fmla="*/ 438 w 438"/>
                  <a:gd name="T1" fmla="*/ 126 h 484"/>
                  <a:gd name="T2" fmla="*/ 438 w 438"/>
                  <a:gd name="T3" fmla="*/ 126 h 484"/>
                  <a:gd name="T4" fmla="*/ 386 w 438"/>
                  <a:gd name="T5" fmla="*/ 65 h 484"/>
                  <a:gd name="T6" fmla="*/ 140 w 438"/>
                  <a:gd name="T7" fmla="*/ 46 h 484"/>
                  <a:gd name="T8" fmla="*/ 61 w 438"/>
                  <a:gd name="T9" fmla="*/ 344 h 484"/>
                  <a:gd name="T10" fmla="*/ 358 w 438"/>
                  <a:gd name="T11" fmla="*/ 424 h 484"/>
                </a:gdLst>
                <a:ahLst/>
                <a:cxnLst>
                  <a:cxn ang="0">
                    <a:pos x="T0" y="T1"/>
                  </a:cxn>
                  <a:cxn ang="0">
                    <a:pos x="T2" y="T3"/>
                  </a:cxn>
                  <a:cxn ang="0">
                    <a:pos x="T4" y="T5"/>
                  </a:cxn>
                  <a:cxn ang="0">
                    <a:pos x="T6" y="T7"/>
                  </a:cxn>
                  <a:cxn ang="0">
                    <a:pos x="T8" y="T9"/>
                  </a:cxn>
                  <a:cxn ang="0">
                    <a:pos x="T10" y="T11"/>
                  </a:cxn>
                </a:cxnLst>
                <a:rect l="0" t="0" r="r" b="b"/>
                <a:pathLst>
                  <a:path w="438" h="484">
                    <a:moveTo>
                      <a:pt x="438" y="126"/>
                    </a:moveTo>
                    <a:lnTo>
                      <a:pt x="438" y="126"/>
                    </a:lnTo>
                    <a:cubicBezTo>
                      <a:pt x="424" y="102"/>
                      <a:pt x="406" y="82"/>
                      <a:pt x="386" y="65"/>
                    </a:cubicBezTo>
                    <a:cubicBezTo>
                      <a:pt x="318" y="10"/>
                      <a:pt x="221" y="0"/>
                      <a:pt x="140" y="46"/>
                    </a:cubicBezTo>
                    <a:cubicBezTo>
                      <a:pt x="36" y="106"/>
                      <a:pt x="0" y="240"/>
                      <a:pt x="61" y="344"/>
                    </a:cubicBezTo>
                    <a:cubicBezTo>
                      <a:pt x="121" y="448"/>
                      <a:pt x="254" y="484"/>
                      <a:pt x="358" y="424"/>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grpSp>
      </p:grpSp>
      <p:pic>
        <p:nvPicPr>
          <p:cNvPr id="20" name="Picture 19" descr="WWF_45mm_tab.ep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1275" y="6111431"/>
            <a:ext cx="514265" cy="652133"/>
          </a:xfrm>
          <a:prstGeom prst="rect">
            <a:avLst/>
          </a:prstGeom>
        </p:spPr>
      </p:pic>
      <p:sp>
        <p:nvSpPr>
          <p:cNvPr id="21" name="TextBox 20"/>
          <p:cNvSpPr txBox="1"/>
          <p:nvPr/>
        </p:nvSpPr>
        <p:spPr>
          <a:xfrm>
            <a:off x="6583283" y="6481704"/>
            <a:ext cx="1837783" cy="276999"/>
          </a:xfrm>
          <a:prstGeom prst="rect">
            <a:avLst/>
          </a:prstGeom>
          <a:noFill/>
        </p:spPr>
        <p:txBody>
          <a:bodyPr wrap="square" rtlCol="0">
            <a:spAutoFit/>
          </a:bodyPr>
          <a:lstStyle/>
          <a:p>
            <a:pPr algn="r"/>
            <a:r>
              <a:rPr lang="en-US" sz="1200" i="1" dirty="0" smtClean="0">
                <a:solidFill>
                  <a:schemeClr val="bg1"/>
                </a:solidFill>
                <a:latin typeface="Arial" pitchFamily="34" charset="0"/>
                <a:cs typeface="Arial" pitchFamily="34" charset="0"/>
              </a:rPr>
              <a:t>in partnership with </a:t>
            </a:r>
            <a:endParaRPr lang="en-US" sz="1200"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962273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80364" y="421819"/>
            <a:ext cx="2770909" cy="2930824"/>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888182" y="653142"/>
            <a:ext cx="2078182" cy="461665"/>
          </a:xfrm>
          <a:prstGeom prst="rect">
            <a:avLst/>
          </a:prstGeom>
          <a:noFill/>
        </p:spPr>
        <p:txBody>
          <a:bodyPr wrap="square" rtlCol="0">
            <a:spAutoFit/>
          </a:bodyPr>
          <a:lstStyle/>
          <a:p>
            <a:r>
              <a:rPr lang="en-US" sz="1200" b="1" cap="all" dirty="0" smtClean="0">
                <a:solidFill>
                  <a:srgbClr val="ECC200"/>
                </a:solidFill>
                <a:latin typeface="Arial"/>
                <a:cs typeface="Arial"/>
              </a:rPr>
              <a:t>The Challenges </a:t>
            </a:r>
            <a:br>
              <a:rPr lang="en-US" sz="1200" b="1" cap="all" dirty="0" smtClean="0">
                <a:solidFill>
                  <a:srgbClr val="ECC200"/>
                </a:solidFill>
                <a:latin typeface="Arial"/>
                <a:cs typeface="Arial"/>
              </a:rPr>
            </a:br>
            <a:r>
              <a:rPr lang="en-US" sz="1200" b="1" cap="all" dirty="0" smtClean="0">
                <a:solidFill>
                  <a:srgbClr val="ECC200"/>
                </a:solidFill>
                <a:latin typeface="Arial"/>
                <a:cs typeface="Arial"/>
              </a:rPr>
              <a:t>Are Tremendous</a:t>
            </a:r>
            <a:endParaRPr lang="en-US" sz="1200" b="1" cap="all" dirty="0">
              <a:solidFill>
                <a:srgbClr val="ECC200"/>
              </a:solidFill>
              <a:latin typeface="Arial"/>
              <a:cs typeface="Arial"/>
            </a:endParaRPr>
          </a:p>
        </p:txBody>
      </p:sp>
      <p:sp>
        <p:nvSpPr>
          <p:cNvPr id="9" name="TextBox 8"/>
          <p:cNvSpPr txBox="1"/>
          <p:nvPr/>
        </p:nvSpPr>
        <p:spPr>
          <a:xfrm>
            <a:off x="5888182" y="1404831"/>
            <a:ext cx="3186545" cy="2308324"/>
          </a:xfrm>
          <a:prstGeom prst="rect">
            <a:avLst/>
          </a:prstGeom>
          <a:noFill/>
        </p:spPr>
        <p:txBody>
          <a:bodyPr wrap="square" rtlCol="0">
            <a:spAutoFit/>
          </a:bodyPr>
          <a:lstStyle/>
          <a:p>
            <a:pPr lvl="0"/>
            <a:r>
              <a:rPr lang="en-US" sz="2400" b="1" spc="-100" dirty="0" smtClean="0">
                <a:solidFill>
                  <a:prstClr val="white"/>
                </a:solidFill>
                <a:latin typeface="Arial"/>
                <a:cs typeface="Arial"/>
              </a:rPr>
              <a:t>By 2030 </a:t>
            </a:r>
            <a:r>
              <a:rPr lang="en-US" sz="2400" b="1" spc="-100" dirty="0" smtClean="0">
                <a:solidFill>
                  <a:srgbClr val="ECC200"/>
                </a:solidFill>
                <a:latin typeface="Arial"/>
                <a:cs typeface="Arial"/>
              </a:rPr>
              <a:t>we will </a:t>
            </a:r>
            <a:br>
              <a:rPr lang="en-US" sz="2400" b="1" spc="-100" dirty="0" smtClean="0">
                <a:solidFill>
                  <a:srgbClr val="ECC200"/>
                </a:solidFill>
                <a:latin typeface="Arial"/>
                <a:cs typeface="Arial"/>
              </a:rPr>
            </a:br>
            <a:r>
              <a:rPr lang="en-US" sz="2400" b="1" spc="-100" dirty="0" smtClean="0">
                <a:solidFill>
                  <a:srgbClr val="ECC200"/>
                </a:solidFill>
                <a:latin typeface="Arial"/>
                <a:cs typeface="Arial"/>
              </a:rPr>
              <a:t>need two planets </a:t>
            </a:r>
          </a:p>
          <a:p>
            <a:pPr lvl="0"/>
            <a:r>
              <a:rPr lang="en-US" sz="2400" b="1" spc="-100" dirty="0" smtClean="0">
                <a:solidFill>
                  <a:prstClr val="white"/>
                </a:solidFill>
                <a:latin typeface="Arial"/>
                <a:cs typeface="Arial"/>
              </a:rPr>
              <a:t>to support the </a:t>
            </a:r>
            <a:br>
              <a:rPr lang="en-US" sz="2400" b="1" spc="-100" dirty="0" smtClean="0">
                <a:solidFill>
                  <a:prstClr val="white"/>
                </a:solidFill>
                <a:latin typeface="Arial"/>
                <a:cs typeface="Arial"/>
              </a:rPr>
            </a:br>
            <a:r>
              <a:rPr lang="en-US" sz="2400" b="1" spc="-100" dirty="0" smtClean="0">
                <a:solidFill>
                  <a:prstClr val="white"/>
                </a:solidFill>
                <a:latin typeface="Arial"/>
                <a:cs typeface="Arial"/>
              </a:rPr>
              <a:t>way we are living.</a:t>
            </a:r>
          </a:p>
          <a:p>
            <a:pPr lvl="0"/>
            <a:endParaRPr lang="en-US" sz="2400" b="1" spc="-100" dirty="0" smtClean="0">
              <a:solidFill>
                <a:prstClr val="white"/>
              </a:solidFill>
              <a:latin typeface="Arial"/>
              <a:cs typeface="Arial"/>
            </a:endParaRPr>
          </a:p>
          <a:p>
            <a:endParaRPr lang="en-US" sz="2400" dirty="0"/>
          </a:p>
        </p:txBody>
      </p:sp>
      <p:cxnSp>
        <p:nvCxnSpPr>
          <p:cNvPr id="10" name="Straight Connector 9"/>
          <p:cNvCxnSpPr/>
          <p:nvPr/>
        </p:nvCxnSpPr>
        <p:spPr>
          <a:xfrm>
            <a:off x="5969000" y="1277369"/>
            <a:ext cx="2205182" cy="1701"/>
          </a:xfrm>
          <a:prstGeom prst="line">
            <a:avLst/>
          </a:prstGeom>
          <a:ln w="635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6752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680364" y="421819"/>
            <a:ext cx="2770909" cy="3360964"/>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888182" y="648360"/>
            <a:ext cx="2493818" cy="461665"/>
          </a:xfrm>
          <a:prstGeom prst="rect">
            <a:avLst/>
          </a:prstGeom>
          <a:noFill/>
        </p:spPr>
        <p:txBody>
          <a:bodyPr wrap="square" rtlCol="0">
            <a:spAutoFit/>
          </a:bodyPr>
          <a:lstStyle/>
          <a:p>
            <a:r>
              <a:rPr lang="en-US" sz="1200" b="1" cap="all" dirty="0" smtClean="0">
                <a:solidFill>
                  <a:srgbClr val="ECC200"/>
                </a:solidFill>
                <a:latin typeface="Arial"/>
                <a:cs typeface="Arial"/>
              </a:rPr>
              <a:t>Resource Scarcity</a:t>
            </a:r>
            <a:br>
              <a:rPr lang="en-US" sz="1200" b="1" cap="all" dirty="0" smtClean="0">
                <a:solidFill>
                  <a:srgbClr val="ECC200"/>
                </a:solidFill>
                <a:latin typeface="Arial"/>
                <a:cs typeface="Arial"/>
              </a:rPr>
            </a:br>
            <a:r>
              <a:rPr lang="en-US" sz="1200" b="1" cap="all" dirty="0" smtClean="0">
                <a:solidFill>
                  <a:srgbClr val="ECC200"/>
                </a:solidFill>
                <a:latin typeface="Arial"/>
                <a:cs typeface="Arial"/>
              </a:rPr>
              <a:t>Hurts Profits</a:t>
            </a:r>
            <a:endParaRPr lang="en-US" sz="1200" b="1" cap="all" dirty="0">
              <a:solidFill>
                <a:srgbClr val="ECC200"/>
              </a:solidFill>
              <a:latin typeface="Arial"/>
              <a:cs typeface="Arial"/>
            </a:endParaRPr>
          </a:p>
        </p:txBody>
      </p:sp>
      <p:cxnSp>
        <p:nvCxnSpPr>
          <p:cNvPr id="12" name="Straight Connector 11"/>
          <p:cNvCxnSpPr/>
          <p:nvPr/>
        </p:nvCxnSpPr>
        <p:spPr>
          <a:xfrm flipV="1">
            <a:off x="5973754" y="1387928"/>
            <a:ext cx="2061883" cy="1"/>
          </a:xfrm>
          <a:prstGeom prst="line">
            <a:avLst/>
          </a:prstGeom>
          <a:ln w="635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904481" y="1671702"/>
            <a:ext cx="2338974" cy="2862322"/>
          </a:xfrm>
          <a:prstGeom prst="rect">
            <a:avLst/>
          </a:prstGeom>
          <a:noFill/>
        </p:spPr>
        <p:txBody>
          <a:bodyPr wrap="square" rtlCol="0">
            <a:spAutoFit/>
          </a:bodyPr>
          <a:lstStyle/>
          <a:p>
            <a:pPr lvl="0"/>
            <a:r>
              <a:rPr lang="en-US" sz="2000" b="1" spc="-100" dirty="0" smtClean="0">
                <a:solidFill>
                  <a:prstClr val="white"/>
                </a:solidFill>
                <a:latin typeface="Arial"/>
                <a:cs typeface="Arial"/>
              </a:rPr>
              <a:t>Natural resource depletion threatens supply chains, and </a:t>
            </a:r>
            <a:r>
              <a:rPr lang="en-US" sz="2000" b="1" spc="-100" dirty="0" smtClean="0">
                <a:solidFill>
                  <a:srgbClr val="ECC200"/>
                </a:solidFill>
                <a:latin typeface="Arial"/>
                <a:cs typeface="Arial"/>
              </a:rPr>
              <a:t>surging costs cut into business profits </a:t>
            </a:r>
            <a:r>
              <a:rPr lang="en-US" sz="2000" b="1" spc="-100" dirty="0" smtClean="0">
                <a:solidFill>
                  <a:prstClr val="white"/>
                </a:solidFill>
                <a:latin typeface="Arial"/>
                <a:cs typeface="Arial"/>
              </a:rPr>
              <a:t/>
            </a:r>
            <a:br>
              <a:rPr lang="en-US" sz="2000" b="1" spc="-100" dirty="0" smtClean="0">
                <a:solidFill>
                  <a:prstClr val="white"/>
                </a:solidFill>
                <a:latin typeface="Arial"/>
                <a:cs typeface="Arial"/>
              </a:rPr>
            </a:br>
            <a:endParaRPr lang="en-US" sz="2000" b="1" spc="-100" dirty="0" smtClean="0">
              <a:solidFill>
                <a:prstClr val="white"/>
              </a:solidFill>
              <a:latin typeface="Arial"/>
              <a:cs typeface="Arial"/>
            </a:endParaRPr>
          </a:p>
          <a:p>
            <a:pPr lvl="0"/>
            <a:endParaRPr lang="en-US" sz="2000" b="1" spc="-100" dirty="0" smtClean="0">
              <a:solidFill>
                <a:prstClr val="white"/>
              </a:solidFill>
              <a:latin typeface="Arial"/>
              <a:cs typeface="Arial"/>
            </a:endParaRPr>
          </a:p>
          <a:p>
            <a:pPr lvl="0"/>
            <a:endParaRPr lang="en-US" sz="2000" b="1" spc="-100" dirty="0" smtClean="0">
              <a:solidFill>
                <a:prstClr val="white"/>
              </a:solidFill>
              <a:latin typeface="Arial"/>
              <a:cs typeface="Arial"/>
            </a:endParaRPr>
          </a:p>
        </p:txBody>
      </p:sp>
    </p:spTree>
    <p:extLst>
      <p:ext uri="{BB962C8B-B14F-4D97-AF65-F5344CB8AC3E}">
        <p14:creationId xmlns:p14="http://schemas.microsoft.com/office/powerpoint/2010/main" val="17809860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7" name="Group 66"/>
          <p:cNvGrpSpPr/>
          <p:nvPr/>
        </p:nvGrpSpPr>
        <p:grpSpPr>
          <a:xfrm>
            <a:off x="0" y="0"/>
            <a:ext cx="2493146" cy="6858000"/>
            <a:chOff x="0" y="0"/>
            <a:chExt cx="2493146" cy="6858000"/>
          </a:xfrm>
        </p:grpSpPr>
        <p:sp>
          <p:nvSpPr>
            <p:cNvPr id="2" name="Rectangle 1"/>
            <p:cNvSpPr/>
            <p:nvPr/>
          </p:nvSpPr>
          <p:spPr>
            <a:xfrm>
              <a:off x="0" y="0"/>
              <a:ext cx="2493146" cy="68580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err="1" smtClean="0">
                <a:solidFill>
                  <a:schemeClr val="tx1"/>
                </a:solidFill>
              </a:endParaRPr>
            </a:p>
          </p:txBody>
        </p:sp>
        <p:pic>
          <p:nvPicPr>
            <p:cNvPr id="36" name="Picture 35" descr="Polaroid"/>
            <p:cNvPicPr>
              <a:picLocks noChangeAspect="1" noChangeArrowheads="1"/>
            </p:cNvPicPr>
            <p:nvPr/>
          </p:nvPicPr>
          <p:blipFill>
            <a:blip r:embed="rId3" cstate="print"/>
            <a:srcRect/>
            <a:stretch>
              <a:fillRect/>
            </a:stretch>
          </p:blipFill>
          <p:spPr bwMode="auto">
            <a:xfrm>
              <a:off x="152400" y="722264"/>
              <a:ext cx="1066800" cy="254000"/>
            </a:xfrm>
            <a:prstGeom prst="rect">
              <a:avLst/>
            </a:prstGeom>
            <a:solidFill>
              <a:schemeClr val="accent1"/>
            </a:solidFill>
            <a:ln w="9525">
              <a:noFill/>
              <a:miter lim="800000"/>
              <a:headEnd/>
              <a:tailEnd/>
            </a:ln>
          </p:spPr>
        </p:pic>
        <p:pic>
          <p:nvPicPr>
            <p:cNvPr id="37" name="Picture 35" descr="HP"/>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97894" y="650754"/>
              <a:ext cx="914400" cy="479299"/>
            </a:xfrm>
            <a:prstGeom prst="rect">
              <a:avLst/>
            </a:prstGeom>
            <a:noFill/>
            <a:ln w="9525">
              <a:noFill/>
              <a:miter lim="800000"/>
              <a:headEnd/>
              <a:tailEnd/>
            </a:ln>
          </p:spPr>
        </p:pic>
        <p:pic>
          <p:nvPicPr>
            <p:cNvPr id="38" name="Picture 9" descr="Collins"/>
            <p:cNvPicPr>
              <a:picLocks noChangeAspect="1" noChangeArrowheads="1"/>
            </p:cNvPicPr>
            <p:nvPr/>
          </p:nvPicPr>
          <p:blipFill>
            <a:blip r:embed="rId5" cstate="print"/>
            <a:srcRect/>
            <a:stretch>
              <a:fillRect/>
            </a:stretch>
          </p:blipFill>
          <p:spPr bwMode="auto">
            <a:xfrm>
              <a:off x="99811" y="3566650"/>
              <a:ext cx="1219200" cy="406399"/>
            </a:xfrm>
            <a:prstGeom prst="rect">
              <a:avLst/>
            </a:prstGeom>
            <a:noFill/>
            <a:ln w="9525">
              <a:noFill/>
              <a:miter lim="800000"/>
              <a:headEnd/>
              <a:tailEnd/>
            </a:ln>
          </p:spPr>
        </p:pic>
        <p:pic>
          <p:nvPicPr>
            <p:cNvPr id="39" name="Picture 11" descr="Xanterra%20blue%20re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7027" y="5223741"/>
              <a:ext cx="1295400" cy="568659"/>
            </a:xfrm>
            <a:prstGeom prst="rect">
              <a:avLst/>
            </a:prstGeom>
            <a:noFill/>
            <a:ln w="9525">
              <a:noFill/>
              <a:miter lim="800000"/>
              <a:headEnd/>
              <a:tailEnd/>
            </a:ln>
          </p:spPr>
        </p:pic>
        <p:pic>
          <p:nvPicPr>
            <p:cNvPr id="40" name="Picture 26" descr="logoHome"/>
            <p:cNvPicPr>
              <a:picLocks noChangeAspect="1" noChangeArrowheads="1"/>
            </p:cNvPicPr>
            <p:nvPr/>
          </p:nvPicPr>
          <p:blipFill>
            <a:blip r:embed="rId7" cstate="print"/>
            <a:srcRect/>
            <a:stretch>
              <a:fillRect/>
            </a:stretch>
          </p:blipFill>
          <p:spPr bwMode="auto">
            <a:xfrm>
              <a:off x="304800" y="2819691"/>
              <a:ext cx="1066800" cy="450298"/>
            </a:xfrm>
            <a:prstGeom prst="rect">
              <a:avLst/>
            </a:prstGeom>
            <a:noFill/>
            <a:ln w="9525">
              <a:noFill/>
              <a:miter lim="800000"/>
              <a:headEnd/>
              <a:tailEnd/>
            </a:ln>
          </p:spPr>
        </p:pic>
        <p:pic>
          <p:nvPicPr>
            <p:cNvPr id="41" name="Picture 24"/>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81101" y="5242032"/>
              <a:ext cx="1219200" cy="719549"/>
            </a:xfrm>
            <a:prstGeom prst="rect">
              <a:avLst/>
            </a:prstGeom>
            <a:noFill/>
            <a:ln w="9525">
              <a:noFill/>
              <a:miter lim="800000"/>
              <a:headEnd/>
              <a:tailEnd/>
            </a:ln>
          </p:spPr>
        </p:pic>
        <p:pic>
          <p:nvPicPr>
            <p:cNvPr id="42" name="Picture 4" descr="http://www.accelteam.com/new/customerLogo/tetra_pak_logo.gif"/>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t="23414" b="18145"/>
            <a:stretch/>
          </p:blipFill>
          <p:spPr bwMode="auto">
            <a:xfrm>
              <a:off x="114300" y="169959"/>
              <a:ext cx="1752600" cy="396603"/>
            </a:xfrm>
            <a:prstGeom prst="rect">
              <a:avLst/>
            </a:prstGeom>
            <a:noFill/>
            <a:ln w="9525">
              <a:noFill/>
              <a:miter lim="800000"/>
              <a:headEnd/>
              <a:tailEnd/>
            </a:ln>
          </p:spPr>
        </p:pic>
        <p:pic>
          <p:nvPicPr>
            <p:cNvPr id="43" name="Picture 10" descr="http://frenchtribune.com/sites/default/files/imagecache/article/kpn_logo.jp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411312" y="3207566"/>
              <a:ext cx="914400" cy="644472"/>
            </a:xfrm>
            <a:prstGeom prst="rect">
              <a:avLst/>
            </a:prstGeom>
            <a:noFill/>
            <a:ln w="9525">
              <a:noFill/>
              <a:miter lim="800000"/>
              <a:headEnd/>
              <a:tailEnd/>
            </a:ln>
          </p:spPr>
        </p:pic>
        <p:pic>
          <p:nvPicPr>
            <p:cNvPr id="44" name="Picture 12" descr="http://www.ledeinze.be/logos/logos_klanten/website/alpro/Alpro-soya-logo.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4300" y="1858845"/>
              <a:ext cx="990600" cy="559854"/>
            </a:xfrm>
            <a:prstGeom prst="rect">
              <a:avLst/>
            </a:prstGeom>
            <a:noFill/>
            <a:ln w="9525">
              <a:noFill/>
              <a:miter lim="800000"/>
              <a:headEnd/>
              <a:tailEnd/>
            </a:ln>
          </p:spPr>
        </p:pic>
        <p:pic>
          <p:nvPicPr>
            <p:cNvPr id="45" name="Picture 44" descr="SKF_logo.jp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69294" y="2293843"/>
              <a:ext cx="1143000" cy="279479"/>
            </a:xfrm>
            <a:prstGeom prst="rect">
              <a:avLst/>
            </a:prstGeom>
          </p:spPr>
        </p:pic>
        <p:pic>
          <p:nvPicPr>
            <p:cNvPr id="47" name="Picture 4" descr="Johnson &amp; Johnson"/>
            <p:cNvPicPr>
              <a:picLocks noChangeAspect="1" noChangeArrowheads="1"/>
            </p:cNvPicPr>
            <p:nvPr/>
          </p:nvPicPr>
          <p:blipFill>
            <a:blip r:embed="rId13" cstate="print"/>
            <a:srcRect/>
            <a:stretch>
              <a:fillRect/>
            </a:stretch>
          </p:blipFill>
          <p:spPr bwMode="auto">
            <a:xfrm>
              <a:off x="114300" y="1156089"/>
              <a:ext cx="1905000" cy="594913"/>
            </a:xfrm>
            <a:prstGeom prst="rect">
              <a:avLst/>
            </a:prstGeom>
            <a:noFill/>
            <a:ln w="9525">
              <a:noFill/>
              <a:miter lim="800000"/>
              <a:headEnd/>
              <a:tailEnd/>
            </a:ln>
          </p:spPr>
        </p:pic>
        <p:pic>
          <p:nvPicPr>
            <p:cNvPr id="48" name="Picture 2" descr="http://www.clubdarwin.net/sites/clubdarwin.net/files/sealed_air_diversey.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280295" y="4062877"/>
              <a:ext cx="2031999" cy="1143000"/>
            </a:xfrm>
            <a:prstGeom prst="rect">
              <a:avLst/>
            </a:prstGeom>
            <a:noFill/>
          </p:spPr>
        </p:pic>
        <p:pic>
          <p:nvPicPr>
            <p:cNvPr id="51" name="Picture 6" descr="http://www.seeklogo.com/images/S/Supervalu-logo-ED7E7E9490-seeklogo.com.gif"/>
            <p:cNvPicPr>
              <a:picLocks noChangeAspect="1" noChangeArrowheads="1"/>
            </p:cNvPicPr>
            <p:nvPr/>
          </p:nvPicPr>
          <p:blipFill>
            <a:blip r:embed="rId15" cstate="screen">
              <a:extLst>
                <a:ext uri="{28A0092B-C50C-407E-A947-70E740481C1C}">
                  <a14:useLocalDpi xmlns:a14="http://schemas.microsoft.com/office/drawing/2010/main"/>
                </a:ext>
              </a:extLst>
            </a:blip>
            <a:srcRect t="30990" b="27344"/>
            <a:stretch>
              <a:fillRect/>
            </a:stretch>
          </p:blipFill>
          <p:spPr bwMode="auto">
            <a:xfrm>
              <a:off x="556843" y="5991075"/>
              <a:ext cx="1828800" cy="762000"/>
            </a:xfrm>
            <a:prstGeom prst="rect">
              <a:avLst/>
            </a:prstGeom>
            <a:noFill/>
            <a:ln w="9525">
              <a:noFill/>
              <a:miter lim="800000"/>
              <a:headEnd/>
              <a:tailEnd/>
            </a:ln>
          </p:spPr>
        </p:pic>
        <p:pic>
          <p:nvPicPr>
            <p:cNvPr id="63" name="Picture 38" descr="WWF_screen0213-LOGO2"/>
            <p:cNvPicPr>
              <a:picLocks noChangeAspect="1" noChangeArrowheads="1"/>
            </p:cNvPicPr>
            <p:nvPr/>
          </p:nvPicPr>
          <p:blipFill rotWithShape="1">
            <a:blip r:embed="rId16" cstate="screen">
              <a:extLst>
                <a:ext uri="{28A0092B-C50C-407E-A947-70E740481C1C}">
                  <a14:useLocalDpi xmlns:a14="http://schemas.microsoft.com/office/drawing/2010/main"/>
                </a:ext>
              </a:extLst>
            </a:blip>
            <a:srcRect/>
            <a:stretch/>
          </p:blipFill>
          <p:spPr bwMode="auto">
            <a:xfrm>
              <a:off x="1219200" y="1693049"/>
              <a:ext cx="1181101" cy="347743"/>
            </a:xfrm>
            <a:prstGeom prst="rect">
              <a:avLst/>
            </a:prstGeom>
            <a:noFill/>
            <a:ln w="9525">
              <a:noFill/>
              <a:miter lim="800000"/>
              <a:headEnd/>
              <a:tailEnd/>
            </a:ln>
          </p:spPr>
        </p:pic>
      </p:grpSp>
      <p:grpSp>
        <p:nvGrpSpPr>
          <p:cNvPr id="68" name="Group 67"/>
          <p:cNvGrpSpPr/>
          <p:nvPr/>
        </p:nvGrpSpPr>
        <p:grpSpPr>
          <a:xfrm>
            <a:off x="6650854" y="0"/>
            <a:ext cx="2493146" cy="6858000"/>
            <a:chOff x="6650854" y="0"/>
            <a:chExt cx="2493146" cy="6858000"/>
          </a:xfrm>
        </p:grpSpPr>
        <p:sp>
          <p:nvSpPr>
            <p:cNvPr id="35" name="Rectangle 34"/>
            <p:cNvSpPr/>
            <p:nvPr/>
          </p:nvSpPr>
          <p:spPr>
            <a:xfrm>
              <a:off x="6650854" y="0"/>
              <a:ext cx="2493146" cy="68580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err="1" smtClean="0">
                <a:solidFill>
                  <a:schemeClr val="tx1"/>
                </a:solidFill>
              </a:endParaRPr>
            </a:p>
          </p:txBody>
        </p:sp>
        <p:pic>
          <p:nvPicPr>
            <p:cNvPr id="46" name="Picture 2" descr="http://theraleighfactor.files.wordpress.com/2010/09/sprint-logo.jp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6785467" y="5289379"/>
              <a:ext cx="1295400" cy="644199"/>
            </a:xfrm>
            <a:prstGeom prst="rect">
              <a:avLst/>
            </a:prstGeom>
            <a:noFill/>
            <a:ln w="9525">
              <a:noFill/>
              <a:miter lim="800000"/>
              <a:headEnd/>
              <a:tailEnd/>
            </a:ln>
          </p:spPr>
        </p:pic>
        <p:pic>
          <p:nvPicPr>
            <p:cNvPr id="49" name="Picture 48" descr="AW_GRAPHIC_BlueWhite.jp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800395" y="3573757"/>
              <a:ext cx="1117647" cy="525275"/>
            </a:xfrm>
            <a:prstGeom prst="rect">
              <a:avLst/>
            </a:prstGeom>
          </p:spPr>
        </p:pic>
        <p:pic>
          <p:nvPicPr>
            <p:cNvPr id="50" name="Picture 49" descr="IBM"/>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6861667" y="2786827"/>
              <a:ext cx="914400" cy="365522"/>
            </a:xfrm>
            <a:prstGeom prst="rect">
              <a:avLst/>
            </a:prstGeom>
            <a:noFill/>
            <a:ln w="9525">
              <a:noFill/>
              <a:miter lim="800000"/>
              <a:headEnd/>
              <a:tailEnd/>
            </a:ln>
          </p:spPr>
        </p:pic>
        <p:pic>
          <p:nvPicPr>
            <p:cNvPr id="52" name="Picture 2" descr="http://www.sofidel.it/sofidel/img/logo_sofidel_int.gif">
              <a:hlinkClick r:id="rId20"/>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7882938" y="6098477"/>
              <a:ext cx="1066800" cy="458703"/>
            </a:xfrm>
            <a:prstGeom prst="rect">
              <a:avLst/>
            </a:prstGeom>
            <a:noFill/>
            <a:ln w="9525">
              <a:noFill/>
              <a:miter lim="800000"/>
              <a:headEnd/>
              <a:tailEnd/>
            </a:ln>
          </p:spPr>
        </p:pic>
        <p:pic>
          <p:nvPicPr>
            <p:cNvPr id="54" name="Picture 16"/>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6785467" y="6029408"/>
              <a:ext cx="1066800" cy="596839"/>
            </a:xfrm>
            <a:prstGeom prst="rect">
              <a:avLst/>
            </a:prstGeom>
            <a:noFill/>
            <a:ln w="9525">
              <a:noFill/>
              <a:miter lim="800000"/>
              <a:headEnd/>
              <a:tailEnd/>
            </a:ln>
          </p:spPr>
        </p:pic>
        <p:pic>
          <p:nvPicPr>
            <p:cNvPr id="55" name="Picture 17"/>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696200" y="4689170"/>
              <a:ext cx="1160463" cy="627542"/>
            </a:xfrm>
            <a:prstGeom prst="rect">
              <a:avLst/>
            </a:prstGeom>
            <a:noFill/>
            <a:ln w="9525">
              <a:noFill/>
              <a:miter lim="800000"/>
              <a:headEnd/>
              <a:tailEnd/>
            </a:ln>
          </p:spPr>
        </p:pic>
        <p:pic>
          <p:nvPicPr>
            <p:cNvPr id="56" name="Picture 33" descr="NN_m_2c_RGB"/>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7921038" y="1929679"/>
              <a:ext cx="1066800" cy="879467"/>
            </a:xfrm>
            <a:prstGeom prst="rect">
              <a:avLst/>
            </a:prstGeom>
            <a:noFill/>
            <a:ln w="9525">
              <a:noFill/>
              <a:miter lim="800000"/>
              <a:headEnd/>
              <a:tailEnd/>
            </a:ln>
          </p:spPr>
        </p:pic>
        <p:pic>
          <p:nvPicPr>
            <p:cNvPr id="57" name="Picture 36" descr="Sagawa"/>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6902450" y="2040792"/>
              <a:ext cx="793750" cy="396340"/>
            </a:xfrm>
            <a:prstGeom prst="rect">
              <a:avLst/>
            </a:prstGeom>
            <a:noFill/>
            <a:ln w="9525">
              <a:noFill/>
              <a:miter lim="800000"/>
              <a:headEnd/>
              <a:tailEnd/>
            </a:ln>
          </p:spPr>
        </p:pic>
        <p:pic>
          <p:nvPicPr>
            <p:cNvPr id="58" name="Picture 2"/>
            <p:cNvPicPr>
              <a:picLocks noChangeAspect="1" noChangeArrowheads="1"/>
            </p:cNvPicPr>
            <p:nvPr/>
          </p:nvPicPr>
          <p:blipFill>
            <a:blip r:embed="rId26" cstate="print"/>
            <a:srcRect/>
            <a:stretch>
              <a:fillRect/>
            </a:stretch>
          </p:blipFill>
          <p:spPr bwMode="auto">
            <a:xfrm>
              <a:off x="7848600" y="642162"/>
              <a:ext cx="1066800" cy="317794"/>
            </a:xfrm>
            <a:prstGeom prst="rect">
              <a:avLst/>
            </a:prstGeom>
            <a:noFill/>
            <a:ln w="9525">
              <a:noFill/>
              <a:miter lim="800000"/>
              <a:headEnd/>
              <a:tailEnd/>
            </a:ln>
          </p:spPr>
        </p:pic>
        <p:pic>
          <p:nvPicPr>
            <p:cNvPr id="59" name="Picture 2" descr="http://www.brandsoftheworld.com/brands/0005/9779/brand.gif"/>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6922865" y="4240128"/>
              <a:ext cx="713340" cy="714375"/>
            </a:xfrm>
            <a:prstGeom prst="rect">
              <a:avLst/>
            </a:prstGeom>
            <a:noFill/>
            <a:ln w="9525">
              <a:noFill/>
              <a:miter lim="800000"/>
              <a:headEnd/>
              <a:tailEnd/>
            </a:ln>
          </p:spPr>
        </p:pic>
        <p:pic>
          <p:nvPicPr>
            <p:cNvPr id="60" name="Picture 2" descr="http://www.chinacargps.com/blog/wp-content/uploads/2009/07/volvo.jp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6778244" y="801059"/>
              <a:ext cx="819958" cy="716704"/>
            </a:xfrm>
            <a:prstGeom prst="rect">
              <a:avLst/>
            </a:prstGeom>
            <a:noFill/>
            <a:ln w="9525">
              <a:noFill/>
              <a:miter lim="800000"/>
              <a:headEnd/>
              <a:tailEnd/>
            </a:ln>
          </p:spPr>
        </p:pic>
        <p:pic>
          <p:nvPicPr>
            <p:cNvPr id="61" name="Picture 10" descr="http://investorrelations.eneco.nl/websites/MASTER/images/algemeen/eneco-logo.jp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7959138" y="4014787"/>
              <a:ext cx="990600" cy="495300"/>
            </a:xfrm>
            <a:prstGeom prst="rect">
              <a:avLst/>
            </a:prstGeom>
            <a:noFill/>
            <a:ln w="9525">
              <a:noFill/>
              <a:miter lim="800000"/>
              <a:headEnd/>
              <a:tailEnd/>
            </a:ln>
          </p:spPr>
        </p:pic>
        <p:pic>
          <p:nvPicPr>
            <p:cNvPr id="62" name="Picture 8" descr="Lafarge"/>
            <p:cNvPicPr>
              <a:picLocks noChangeAspect="1" noChangeArrowheads="1"/>
            </p:cNvPicPr>
            <p:nvPr/>
          </p:nvPicPr>
          <p:blipFill>
            <a:blip r:embed="rId30" cstate="print"/>
            <a:srcRect/>
            <a:stretch>
              <a:fillRect/>
            </a:stretch>
          </p:blipFill>
          <p:spPr bwMode="auto">
            <a:xfrm>
              <a:off x="7696200" y="1314563"/>
              <a:ext cx="1219200" cy="406400"/>
            </a:xfrm>
            <a:prstGeom prst="rect">
              <a:avLst/>
            </a:prstGeom>
            <a:noFill/>
            <a:ln w="9525">
              <a:noFill/>
              <a:miter lim="800000"/>
              <a:headEnd/>
              <a:tailEnd/>
            </a:ln>
          </p:spPr>
        </p:pic>
        <p:pic>
          <p:nvPicPr>
            <p:cNvPr id="64" name="Picture 63" descr="Resolute Forest Products logo 2011.png"/>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035338" y="3044840"/>
              <a:ext cx="838200" cy="723104"/>
            </a:xfrm>
            <a:prstGeom prst="rect">
              <a:avLst/>
            </a:prstGeom>
          </p:spPr>
        </p:pic>
        <p:pic>
          <p:nvPicPr>
            <p:cNvPr id="65" name="Picture 7" descr="Nike"/>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8221545" y="5659050"/>
              <a:ext cx="762000" cy="266700"/>
            </a:xfrm>
            <a:prstGeom prst="rect">
              <a:avLst/>
            </a:prstGeom>
            <a:noFill/>
            <a:ln w="9525">
              <a:noFill/>
              <a:miter lim="800000"/>
              <a:headEnd/>
              <a:tailEnd/>
            </a:ln>
          </p:spPr>
        </p:pic>
        <p:pic>
          <p:nvPicPr>
            <p:cNvPr id="66" name="Picture 2" descr="C:\Users\sobel\Dropbox\WWF\Destination Gigaton\Presentation 2.0\Images\Coca-Cola_logo.svg.pn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6755171" y="161810"/>
              <a:ext cx="1120058" cy="366819"/>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Content Placeholder 2"/>
          <p:cNvSpPr>
            <a:spLocks noGrp="1"/>
          </p:cNvSpPr>
          <p:nvPr>
            <p:ph idx="1"/>
          </p:nvPr>
        </p:nvSpPr>
        <p:spPr>
          <a:xfrm>
            <a:off x="2557541" y="762817"/>
            <a:ext cx="4042882" cy="1384995"/>
          </a:xfrm>
        </p:spPr>
        <p:txBody>
          <a:bodyPr/>
          <a:lstStyle/>
          <a:p>
            <a:pPr lvl="0" algn="ctr"/>
            <a:r>
              <a:rPr lang="en-US" sz="2800" dirty="0">
                <a:solidFill>
                  <a:schemeClr val="accent5"/>
                </a:solidFill>
                <a:latin typeface="Arial Narrow" pitchFamily="34" charset="0"/>
              </a:rPr>
              <a:t>30+ Companies</a:t>
            </a:r>
            <a:r>
              <a:rPr lang="en-US" sz="2800" dirty="0">
                <a:latin typeface="Arial Narrow" pitchFamily="34" charset="0"/>
              </a:rPr>
              <a:t> Cut </a:t>
            </a:r>
          </a:p>
          <a:p>
            <a:pPr lvl="0" algn="ctr"/>
            <a:r>
              <a:rPr lang="en-US" sz="2800" dirty="0">
                <a:solidFill>
                  <a:srgbClr val="379BFF"/>
                </a:solidFill>
                <a:latin typeface="Arial Narrow" pitchFamily="34" charset="0"/>
              </a:rPr>
              <a:t>100 million tons of CO</a:t>
            </a:r>
            <a:r>
              <a:rPr lang="en-US" sz="2800" baseline="-25000" dirty="0">
                <a:solidFill>
                  <a:srgbClr val="379BFF"/>
                </a:solidFill>
                <a:latin typeface="Arial Narrow" pitchFamily="34" charset="0"/>
              </a:rPr>
              <a:t>2</a:t>
            </a:r>
            <a:r>
              <a:rPr lang="en-US" sz="2800" dirty="0">
                <a:solidFill>
                  <a:srgbClr val="379BFF"/>
                </a:solidFill>
                <a:latin typeface="Arial Narrow" pitchFamily="34" charset="0"/>
              </a:rPr>
              <a:t> </a:t>
            </a:r>
            <a:r>
              <a:rPr lang="en-US" sz="2800" dirty="0"/>
              <a:t>since 1999</a:t>
            </a:r>
          </a:p>
        </p:txBody>
      </p:sp>
      <p:sp>
        <p:nvSpPr>
          <p:cNvPr id="70" name="Content Placeholder 2"/>
          <p:cNvSpPr txBox="1">
            <a:spLocks/>
          </p:cNvSpPr>
          <p:nvPr/>
        </p:nvSpPr>
        <p:spPr bwMode="auto">
          <a:xfrm>
            <a:off x="2853757" y="2267946"/>
            <a:ext cx="3437575" cy="4308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913526" rtl="0" eaLnBrk="1" fontAlgn="base" hangingPunct="1">
              <a:spcBef>
                <a:spcPct val="0"/>
              </a:spcBef>
              <a:spcAft>
                <a:spcPct val="0"/>
              </a:spcAft>
              <a:buClr>
                <a:schemeClr val="tx2"/>
              </a:buClr>
              <a:defRPr sz="1600" baseline="0">
                <a:solidFill>
                  <a:schemeClr val="bg1"/>
                </a:solidFill>
                <a:latin typeface="+mn-lt"/>
                <a:ea typeface="+mn-ea"/>
                <a:cs typeface="+mn-cs"/>
              </a:defRPr>
            </a:lvl1pPr>
            <a:lvl2pPr marL="197607" indent="-195987" algn="l" defTabSz="913526" rtl="0" eaLnBrk="1" fontAlgn="base" hangingPunct="1">
              <a:spcBef>
                <a:spcPct val="0"/>
              </a:spcBef>
              <a:spcAft>
                <a:spcPct val="0"/>
              </a:spcAft>
              <a:buClr>
                <a:schemeClr val="bg1"/>
              </a:buClr>
              <a:buSzPct val="125000"/>
              <a:buFont typeface="Arial" charset="0"/>
              <a:buChar char="▪"/>
              <a:defRPr sz="1600" baseline="0">
                <a:solidFill>
                  <a:schemeClr val="bg1"/>
                </a:solidFill>
                <a:latin typeface="+mn-lt"/>
              </a:defRPr>
            </a:lvl2pPr>
            <a:lvl3pPr marL="466481" indent="-267255" algn="l" defTabSz="913526" rtl="0" eaLnBrk="1" fontAlgn="base" hangingPunct="1">
              <a:spcBef>
                <a:spcPct val="0"/>
              </a:spcBef>
              <a:spcAft>
                <a:spcPct val="0"/>
              </a:spcAft>
              <a:buClr>
                <a:schemeClr val="bg1"/>
              </a:buClr>
              <a:buSzPct val="120000"/>
              <a:buFont typeface="Arial" charset="0"/>
              <a:buChar char="–"/>
              <a:defRPr sz="1600" baseline="0">
                <a:solidFill>
                  <a:schemeClr val="bg1"/>
                </a:solidFill>
                <a:latin typeface="+mn-lt"/>
              </a:defRPr>
            </a:lvl3pPr>
            <a:lvl4pPr marL="626835" indent="-158733" algn="l" defTabSz="913526" rtl="0" eaLnBrk="1" fontAlgn="base" hangingPunct="1">
              <a:spcBef>
                <a:spcPct val="0"/>
              </a:spcBef>
              <a:spcAft>
                <a:spcPct val="0"/>
              </a:spcAft>
              <a:buClr>
                <a:schemeClr val="bg1"/>
              </a:buClr>
              <a:buSzPct val="120000"/>
              <a:buFont typeface="Arial" charset="0"/>
              <a:buChar char="▫"/>
              <a:defRPr sz="1600" baseline="0">
                <a:solidFill>
                  <a:schemeClr val="bg1"/>
                </a:solidFill>
                <a:latin typeface="+mn-lt"/>
              </a:defRPr>
            </a:lvl4pPr>
            <a:lvl5pPr marL="765029" indent="-132818" algn="l" defTabSz="913526" rtl="0" eaLnBrk="1" fontAlgn="base" hangingPunct="1">
              <a:spcBef>
                <a:spcPct val="0"/>
              </a:spcBef>
              <a:spcAft>
                <a:spcPct val="0"/>
              </a:spcAft>
              <a:buClr>
                <a:schemeClr val="bg1"/>
              </a:buClr>
              <a:buSzPct val="89000"/>
              <a:buFont typeface="Arial" charset="0"/>
              <a:buChar char="-"/>
              <a:defRPr sz="1600" baseline="0">
                <a:solidFill>
                  <a:schemeClr val="bg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buClr>
                <a:srgbClr val="002960"/>
              </a:buClr>
            </a:pPr>
            <a:r>
              <a:rPr lang="en-US" sz="2800" dirty="0">
                <a:solidFill>
                  <a:srgbClr val="FFFFFF"/>
                </a:solidFill>
                <a:latin typeface="Arial" pitchFamily="34" charset="0"/>
                <a:cs typeface="Arial" pitchFamily="34" charset="0"/>
              </a:rPr>
              <a:t>annual emissions of</a:t>
            </a:r>
          </a:p>
        </p:txBody>
      </p:sp>
      <p:pic>
        <p:nvPicPr>
          <p:cNvPr id="71" name="Picture 6" descr="http://www.everycastle.com/images/Switzerland%20flagmap.jpg"/>
          <p:cNvPicPr>
            <a:picLocks noChangeAspect="1" noChangeArrowheads="1"/>
          </p:cNvPicPr>
          <p:nvPr/>
        </p:nvPicPr>
        <p:blipFill>
          <a:blip r:embed="rId34" cstate="screen">
            <a:extLst>
              <a:ext uri="{BEBA8EAE-BF5A-486C-A8C5-ECC9F3942E4B}">
                <a14:imgProps xmlns:a14="http://schemas.microsoft.com/office/drawing/2010/main">
                  <a14:imgLayer r:embed="rId35">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2790929" y="2773928"/>
            <a:ext cx="1603428" cy="1021443"/>
          </a:xfrm>
          <a:prstGeom prst="rect">
            <a:avLst/>
          </a:prstGeom>
          <a:noFill/>
        </p:spPr>
      </p:pic>
      <p:pic>
        <p:nvPicPr>
          <p:cNvPr id="72" name="Picture 6" descr="http://www.everycastle.com/images/Switzerland%20flagmap.jpg"/>
          <p:cNvPicPr>
            <a:picLocks noChangeAspect="1" noChangeArrowheads="1"/>
          </p:cNvPicPr>
          <p:nvPr/>
        </p:nvPicPr>
        <p:blipFill>
          <a:blip r:embed="rId36" cstate="screen">
            <a:extLst>
              <a:ext uri="{BEBA8EAE-BF5A-486C-A8C5-ECC9F3942E4B}">
                <a14:imgProps xmlns:a14="http://schemas.microsoft.com/office/drawing/2010/main">
                  <a14:imgLayer r:embed="rId37">
                    <a14:imgEffect>
                      <a14:backgroundRemoval t="0" b="100000" l="0" r="100000"/>
                    </a14:imgEffect>
                  </a14:imgLayer>
                </a14:imgProps>
              </a:ext>
              <a:ext uri="{28A0092B-C50C-407E-A947-70E740481C1C}">
                <a14:useLocalDpi xmlns:a14="http://schemas.microsoft.com/office/drawing/2010/main"/>
              </a:ext>
            </a:extLst>
          </a:blip>
          <a:srcRect/>
          <a:stretch>
            <a:fillRect/>
          </a:stretch>
        </p:blipFill>
        <p:spPr bwMode="auto">
          <a:xfrm>
            <a:off x="4572544" y="2848828"/>
            <a:ext cx="1523999" cy="970844"/>
          </a:xfrm>
          <a:prstGeom prst="rect">
            <a:avLst/>
          </a:prstGeom>
          <a:noFill/>
        </p:spPr>
      </p:pic>
      <p:sp>
        <p:nvSpPr>
          <p:cNvPr id="73" name="TextBox 72"/>
          <p:cNvSpPr txBox="1"/>
          <p:nvPr/>
        </p:nvSpPr>
        <p:spPr>
          <a:xfrm>
            <a:off x="2823148" y="4152445"/>
            <a:ext cx="3342125" cy="2031325"/>
          </a:xfrm>
          <a:prstGeom prst="rect">
            <a:avLst/>
          </a:prstGeom>
          <a:noFill/>
        </p:spPr>
        <p:txBody>
          <a:bodyPr wrap="square" rtlCol="0">
            <a:spAutoFit/>
          </a:bodyPr>
          <a:lstStyle/>
          <a:p>
            <a:r>
              <a:rPr lang="en-US" dirty="0">
                <a:solidFill>
                  <a:schemeClr val="bg1"/>
                </a:solidFill>
                <a:latin typeface="Arial" pitchFamily="34" charset="0"/>
              </a:rPr>
              <a:t>WWF works with companies to </a:t>
            </a:r>
          </a:p>
          <a:p>
            <a:r>
              <a:rPr lang="en-US" dirty="0">
                <a:solidFill>
                  <a:schemeClr val="bg1"/>
                </a:solidFill>
                <a:latin typeface="Arial" pitchFamily="34" charset="0"/>
              </a:rPr>
              <a:t>reduce </a:t>
            </a:r>
            <a:r>
              <a:rPr lang="en-US" dirty="0" smtClean="0">
                <a:solidFill>
                  <a:schemeClr val="bg1"/>
                </a:solidFill>
                <a:latin typeface="Arial" pitchFamily="34" charset="0"/>
              </a:rPr>
              <a:t>impacts</a:t>
            </a:r>
          </a:p>
          <a:p>
            <a:pPr marL="285750" indent="-285750">
              <a:buFont typeface="Arial" pitchFamily="34" charset="0"/>
              <a:buChar char="•"/>
            </a:pPr>
            <a:r>
              <a:rPr lang="en-US" dirty="0" smtClean="0">
                <a:solidFill>
                  <a:schemeClr val="bg1"/>
                </a:solidFill>
                <a:latin typeface="Arial" pitchFamily="34" charset="0"/>
              </a:rPr>
              <a:t>value </a:t>
            </a:r>
            <a:r>
              <a:rPr lang="en-US" dirty="0">
                <a:solidFill>
                  <a:schemeClr val="bg1"/>
                </a:solidFill>
                <a:latin typeface="Arial" pitchFamily="34" charset="0"/>
              </a:rPr>
              <a:t>chain</a:t>
            </a:r>
          </a:p>
          <a:p>
            <a:pPr marL="285750" indent="-285750">
              <a:buFont typeface="Arial" pitchFamily="34" charset="0"/>
              <a:buChar char="•"/>
            </a:pPr>
            <a:r>
              <a:rPr lang="en-US" dirty="0" smtClean="0">
                <a:solidFill>
                  <a:schemeClr val="bg1"/>
                </a:solidFill>
                <a:latin typeface="Arial" pitchFamily="34" charset="0"/>
              </a:rPr>
              <a:t>champion </a:t>
            </a:r>
            <a:r>
              <a:rPr lang="en-US" dirty="0">
                <a:solidFill>
                  <a:schemeClr val="bg1"/>
                </a:solidFill>
                <a:latin typeface="Arial" pitchFamily="34" charset="0"/>
              </a:rPr>
              <a:t>innovative and sustainable solutions</a:t>
            </a:r>
          </a:p>
          <a:p>
            <a:pPr marL="285750" indent="-285750">
              <a:buFont typeface="Arial" pitchFamily="34" charset="0"/>
              <a:buChar char="•"/>
            </a:pPr>
            <a:r>
              <a:rPr lang="en-US" dirty="0">
                <a:solidFill>
                  <a:schemeClr val="bg1"/>
                </a:solidFill>
                <a:latin typeface="Arial" pitchFamily="34" charset="0"/>
              </a:rPr>
              <a:t>harness </a:t>
            </a:r>
            <a:r>
              <a:rPr lang="en-US" dirty="0" smtClean="0">
                <a:solidFill>
                  <a:schemeClr val="bg1"/>
                </a:solidFill>
                <a:latin typeface="Arial" pitchFamily="34" charset="0"/>
              </a:rPr>
              <a:t>marketplace </a:t>
            </a:r>
            <a:r>
              <a:rPr lang="en-US" dirty="0">
                <a:solidFill>
                  <a:schemeClr val="bg1"/>
                </a:solidFill>
                <a:latin typeface="Arial" pitchFamily="34" charset="0"/>
              </a:rPr>
              <a:t>as a force for conservation.</a:t>
            </a:r>
          </a:p>
        </p:txBody>
      </p:sp>
    </p:spTree>
    <p:extLst>
      <p:ext uri="{BB962C8B-B14F-4D97-AF65-F5344CB8AC3E}">
        <p14:creationId xmlns:p14="http://schemas.microsoft.com/office/powerpoint/2010/main" val="223207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coral image2.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6364" y="408215"/>
            <a:ext cx="4294909" cy="6041571"/>
          </a:xfrm>
          <a:prstGeom prst="rect">
            <a:avLst/>
          </a:prstGeom>
          <a:noFill/>
          <a:ln>
            <a:noFill/>
          </a:ln>
        </p:spPr>
      </p:pic>
      <p:sp>
        <p:nvSpPr>
          <p:cNvPr id="2" name="Title 1"/>
          <p:cNvSpPr>
            <a:spLocks noGrp="1"/>
          </p:cNvSpPr>
          <p:nvPr>
            <p:ph type="title"/>
          </p:nvPr>
        </p:nvSpPr>
        <p:spPr>
          <a:xfrm>
            <a:off x="4790364" y="489857"/>
            <a:ext cx="4353636" cy="871311"/>
          </a:xfrm>
        </p:spPr>
        <p:txBody>
          <a:bodyPr/>
          <a:lstStyle/>
          <a:p>
            <a:r>
              <a:rPr lang="en-US" dirty="0" smtClean="0">
                <a:solidFill>
                  <a:schemeClr val="tx1"/>
                </a:solidFill>
                <a:latin typeface="Arial Narrow" pitchFamily="34" charset="0"/>
              </a:rPr>
              <a:t>THE POWER OF OUR PARTNERSHIP</a:t>
            </a:r>
            <a:endParaRPr lang="en-US" dirty="0">
              <a:solidFill>
                <a:schemeClr val="tx1"/>
              </a:solidFill>
              <a:latin typeface="Arial Narrow" pitchFamily="34" charset="0"/>
            </a:endParaRPr>
          </a:p>
        </p:txBody>
      </p:sp>
      <p:sp>
        <p:nvSpPr>
          <p:cNvPr id="8" name="TextBox 7"/>
          <p:cNvSpPr txBox="1"/>
          <p:nvPr/>
        </p:nvSpPr>
        <p:spPr>
          <a:xfrm>
            <a:off x="5302847" y="5339515"/>
            <a:ext cx="3367516" cy="1015663"/>
          </a:xfrm>
          <a:prstGeom prst="rect">
            <a:avLst/>
          </a:prstGeom>
          <a:noFill/>
        </p:spPr>
        <p:txBody>
          <a:bodyPr wrap="square" rtlCol="0">
            <a:spAutoFit/>
          </a:bodyPr>
          <a:lstStyle/>
          <a:p>
            <a:pPr algn="ctr"/>
            <a:r>
              <a:rPr lang="en-US" sz="2000" dirty="0" smtClean="0">
                <a:solidFill>
                  <a:srgbClr val="000000"/>
                </a:solidFill>
                <a:latin typeface="Arial" pitchFamily="34" charset="0"/>
              </a:rPr>
              <a:t>Conserve15 of the world’s most ecologically important regions by 2020</a:t>
            </a:r>
          </a:p>
        </p:txBody>
      </p:sp>
      <p:sp>
        <p:nvSpPr>
          <p:cNvPr id="9" name="TextBox 8"/>
          <p:cNvSpPr txBox="1"/>
          <p:nvPr/>
        </p:nvSpPr>
        <p:spPr>
          <a:xfrm>
            <a:off x="6688808" y="2501251"/>
            <a:ext cx="669636" cy="1015663"/>
          </a:xfrm>
          <a:prstGeom prst="rect">
            <a:avLst/>
          </a:prstGeom>
          <a:noFill/>
        </p:spPr>
        <p:txBody>
          <a:bodyPr wrap="square" rtlCol="0">
            <a:spAutoFit/>
          </a:bodyPr>
          <a:lstStyle/>
          <a:p>
            <a:r>
              <a:rPr lang="en-US" sz="6000" b="1" dirty="0" smtClean="0">
                <a:solidFill>
                  <a:srgbClr val="E41E2A"/>
                </a:solidFill>
                <a:latin typeface="Arial"/>
                <a:cs typeface="Arial"/>
              </a:rPr>
              <a:t>+</a:t>
            </a:r>
            <a:endParaRPr lang="en-US" sz="6000" dirty="0">
              <a:solidFill>
                <a:srgbClr val="E41E2A"/>
              </a:solidFill>
              <a:latin typeface="Georgia"/>
              <a:cs typeface="Georgia"/>
            </a:endParaRPr>
          </a:p>
        </p:txBody>
      </p:sp>
      <p:sp>
        <p:nvSpPr>
          <p:cNvPr id="10" name="TextBox 9"/>
          <p:cNvSpPr txBox="1"/>
          <p:nvPr/>
        </p:nvSpPr>
        <p:spPr>
          <a:xfrm>
            <a:off x="6635000" y="4421484"/>
            <a:ext cx="723444" cy="1015663"/>
          </a:xfrm>
          <a:prstGeom prst="rect">
            <a:avLst/>
          </a:prstGeom>
          <a:noFill/>
        </p:spPr>
        <p:txBody>
          <a:bodyPr wrap="square" rtlCol="0">
            <a:spAutoFit/>
          </a:bodyPr>
          <a:lstStyle/>
          <a:p>
            <a:r>
              <a:rPr lang="en-US" sz="6000" b="1" dirty="0" smtClean="0">
                <a:solidFill>
                  <a:srgbClr val="E41E2A"/>
                </a:solidFill>
                <a:latin typeface="Arial"/>
                <a:cs typeface="Arial"/>
              </a:rPr>
              <a:t>=</a:t>
            </a:r>
            <a:endParaRPr lang="en-US" sz="6000" dirty="0">
              <a:solidFill>
                <a:srgbClr val="E41E2A"/>
              </a:solidFill>
              <a:latin typeface="Georgia"/>
              <a:cs typeface="Georgia"/>
            </a:endParaRPr>
          </a:p>
        </p:txBody>
      </p:sp>
      <p:cxnSp>
        <p:nvCxnSpPr>
          <p:cNvPr id="15" name="Straight Connector 14"/>
          <p:cNvCxnSpPr/>
          <p:nvPr/>
        </p:nvCxnSpPr>
        <p:spPr>
          <a:xfrm>
            <a:off x="5022273" y="1306286"/>
            <a:ext cx="3683000" cy="1701"/>
          </a:xfrm>
          <a:prstGeom prst="line">
            <a:avLst/>
          </a:prstGeom>
          <a:ln w="635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77091" y="6465965"/>
            <a:ext cx="1662545" cy="215444"/>
          </a:xfrm>
          <a:prstGeom prst="rect">
            <a:avLst/>
          </a:prstGeom>
          <a:noFill/>
        </p:spPr>
        <p:txBody>
          <a:bodyPr wrap="square" rtlCol="0">
            <a:spAutoFit/>
          </a:bodyPr>
          <a:lstStyle/>
          <a:p>
            <a:r>
              <a:rPr lang="en-US" sz="800" dirty="0" smtClean="0">
                <a:latin typeface="Arial"/>
                <a:cs typeface="Arial"/>
              </a:rPr>
              <a:t>© Cat Holloway / WWF-Canon</a:t>
            </a:r>
          </a:p>
        </p:txBody>
      </p:sp>
      <p:pic>
        <p:nvPicPr>
          <p:cNvPr id="1026" name="Picture 2" descr="C:\Users\N\Desktop\CocaCola Company Logo.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66518" y="1852494"/>
            <a:ext cx="3187215" cy="6694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7" descr="20_Reg"/>
          <p:cNvPicPr>
            <a:picLocks noChangeAspect="1" noChangeArrowheads="1"/>
          </p:cNvPicPr>
          <p:nvPr/>
        </p:nvPicPr>
        <p:blipFill>
          <a:blip r:embed="rId5" cstate="screen">
            <a:clrChange>
              <a:clrFrom>
                <a:srgbClr val="FFFFFF"/>
              </a:clrFrom>
              <a:clrTo>
                <a:srgbClr val="FFFFFF">
                  <a:alpha val="0"/>
                </a:srgbClr>
              </a:clrTo>
            </a:clrChange>
            <a:lum contrast="40000"/>
            <a:extLst>
              <a:ext uri="{28A0092B-C50C-407E-A947-70E740481C1C}">
                <a14:useLocalDpi xmlns:a14="http://schemas.microsoft.com/office/drawing/2010/main"/>
              </a:ext>
            </a:extLst>
          </a:blip>
          <a:srcRect/>
          <a:stretch>
            <a:fillRect/>
          </a:stretch>
        </p:blipFill>
        <p:spPr bwMode="auto">
          <a:xfrm>
            <a:off x="6450064" y="3406035"/>
            <a:ext cx="1003731" cy="1192362"/>
          </a:xfrm>
          <a:prstGeom prst="rect">
            <a:avLst/>
          </a:prstGeom>
          <a:noFill/>
          <a:ln w="9525">
            <a:noFill/>
            <a:miter lim="800000"/>
            <a:headEnd/>
            <a:tailEnd/>
          </a:ln>
        </p:spPr>
      </p:pic>
    </p:spTree>
    <p:extLst>
      <p:ext uri="{BB962C8B-B14F-4D97-AF65-F5344CB8AC3E}">
        <p14:creationId xmlns:p14="http://schemas.microsoft.com/office/powerpoint/2010/main" val="7546247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351206" y="674532"/>
            <a:ext cx="2493818" cy="738664"/>
          </a:xfrm>
          <a:prstGeom prst="rect">
            <a:avLst/>
          </a:prstGeom>
          <a:noFill/>
        </p:spPr>
        <p:txBody>
          <a:bodyPr wrap="square" rtlCol="0">
            <a:spAutoFit/>
          </a:bodyPr>
          <a:lstStyle/>
          <a:p>
            <a:r>
              <a:rPr lang="en-US" sz="1400" b="1" dirty="0" smtClean="0">
                <a:latin typeface="Arial" pitchFamily="34" charset="0"/>
              </a:rPr>
              <a:t>HIGHILIGHTS AND ACHIEVEMENTS </a:t>
            </a:r>
          </a:p>
          <a:p>
            <a:r>
              <a:rPr lang="en-US" sz="1400" b="1" dirty="0" smtClean="0">
                <a:latin typeface="Arial" pitchFamily="34" charset="0"/>
              </a:rPr>
              <a:t>TO DATE</a:t>
            </a:r>
            <a:endParaRPr lang="en-US" sz="1400" b="1" dirty="0">
              <a:latin typeface="Arial" pitchFamily="34" charset="0"/>
            </a:endParaRPr>
          </a:p>
        </p:txBody>
      </p:sp>
      <p:sp>
        <p:nvSpPr>
          <p:cNvPr id="12" name="TextBox 11"/>
          <p:cNvSpPr txBox="1"/>
          <p:nvPr/>
        </p:nvSpPr>
        <p:spPr>
          <a:xfrm>
            <a:off x="300224" y="1979680"/>
            <a:ext cx="3657628" cy="5047536"/>
          </a:xfrm>
          <a:prstGeom prst="rect">
            <a:avLst/>
          </a:prstGeom>
          <a:noFill/>
        </p:spPr>
        <p:txBody>
          <a:bodyPr wrap="square" rtlCol="0">
            <a:spAutoFit/>
          </a:bodyPr>
          <a:lstStyle/>
          <a:p>
            <a:pPr marL="0" lvl="1" indent="109538">
              <a:buClr>
                <a:srgbClr val="FF0000"/>
              </a:buClr>
              <a:buFont typeface="Arial" pitchFamily="34" charset="0"/>
              <a:buChar char="•"/>
            </a:pPr>
            <a:r>
              <a:rPr lang="en-US" sz="1600" b="1" dirty="0">
                <a:solidFill>
                  <a:schemeClr val="tx1"/>
                </a:solidFill>
                <a:latin typeface="Arial" pitchFamily="34" charset="0"/>
              </a:rPr>
              <a:t>Ongoing restoration, education and protection activities </a:t>
            </a:r>
            <a:r>
              <a:rPr lang="en-US" sz="1600" dirty="0">
                <a:solidFill>
                  <a:schemeClr val="tx1"/>
                </a:solidFill>
                <a:latin typeface="Arial" pitchFamily="34" charset="0"/>
              </a:rPr>
              <a:t>in freshwater basins spanning Asia, Africa, Europe and the Americas</a:t>
            </a:r>
          </a:p>
          <a:p>
            <a:pPr marL="0" lvl="1" indent="109538">
              <a:buClr>
                <a:srgbClr val="FF0000"/>
              </a:buClr>
              <a:buFont typeface="Arial" pitchFamily="34" charset="0"/>
              <a:buChar char="•"/>
            </a:pPr>
            <a:endParaRPr lang="en-US" sz="1600" dirty="0">
              <a:solidFill>
                <a:schemeClr val="tx1"/>
              </a:solidFill>
              <a:latin typeface="Arial" pitchFamily="34" charset="0"/>
            </a:endParaRPr>
          </a:p>
          <a:p>
            <a:pPr marL="0" lvl="1" indent="109538">
              <a:buClr>
                <a:srgbClr val="FF0000"/>
              </a:buClr>
              <a:buFont typeface="Arial" pitchFamily="34" charset="0"/>
              <a:buChar char="•"/>
            </a:pPr>
            <a:r>
              <a:rPr lang="en-US" sz="1600" b="1" dirty="0">
                <a:solidFill>
                  <a:schemeClr val="tx1"/>
                </a:solidFill>
                <a:latin typeface="Arial" pitchFamily="34" charset="0"/>
              </a:rPr>
              <a:t>20% improvement </a:t>
            </a:r>
            <a:r>
              <a:rPr lang="en-US" sz="1600" dirty="0">
                <a:solidFill>
                  <a:schemeClr val="tx1"/>
                </a:solidFill>
                <a:latin typeface="Arial" pitchFamily="34" charset="0"/>
              </a:rPr>
              <a:t>in Coca-Cola’s water efficiency system-wide (since 2004)</a:t>
            </a:r>
          </a:p>
          <a:p>
            <a:pPr marL="0" lvl="1" indent="109538">
              <a:buClr>
                <a:srgbClr val="FF0000"/>
              </a:buClr>
              <a:buFont typeface="Arial" pitchFamily="34" charset="0"/>
              <a:buChar char="•"/>
            </a:pPr>
            <a:endParaRPr lang="en-US" sz="1600" dirty="0">
              <a:solidFill>
                <a:schemeClr val="tx1"/>
              </a:solidFill>
              <a:latin typeface="Arial" pitchFamily="34" charset="0"/>
            </a:endParaRPr>
          </a:p>
          <a:p>
            <a:pPr marL="0" lvl="1" indent="109538">
              <a:buClr>
                <a:srgbClr val="FF0000"/>
              </a:buClr>
              <a:buFont typeface="Arial" pitchFamily="34" charset="0"/>
              <a:buChar char="•"/>
            </a:pPr>
            <a:r>
              <a:rPr lang="en-US" sz="1600" dirty="0">
                <a:solidFill>
                  <a:schemeClr val="tx1"/>
                </a:solidFill>
                <a:latin typeface="Arial" pitchFamily="34" charset="0"/>
              </a:rPr>
              <a:t>Emissions levels in developed countries are </a:t>
            </a:r>
            <a:r>
              <a:rPr lang="en-US" sz="1600" b="1" dirty="0">
                <a:solidFill>
                  <a:schemeClr val="tx1"/>
                </a:solidFill>
                <a:latin typeface="Arial" pitchFamily="34" charset="0"/>
              </a:rPr>
              <a:t>9% below </a:t>
            </a:r>
            <a:r>
              <a:rPr lang="en-US" sz="1600" dirty="0">
                <a:solidFill>
                  <a:schemeClr val="tx1"/>
                </a:solidFill>
                <a:latin typeface="Arial" pitchFamily="34" charset="0"/>
              </a:rPr>
              <a:t>2004 baseline emissions</a:t>
            </a:r>
          </a:p>
          <a:p>
            <a:pPr marL="0" lvl="1" indent="109538">
              <a:buClr>
                <a:srgbClr val="FF0000"/>
              </a:buClr>
              <a:buFont typeface="Arial" pitchFamily="34" charset="0"/>
              <a:buChar char="•"/>
            </a:pPr>
            <a:endParaRPr lang="en-US" sz="1600" dirty="0">
              <a:solidFill>
                <a:schemeClr val="tx1"/>
              </a:solidFill>
              <a:latin typeface="Arial" pitchFamily="34" charset="0"/>
            </a:endParaRPr>
          </a:p>
          <a:p>
            <a:pPr marL="0" lvl="1" indent="109538">
              <a:buClr>
                <a:srgbClr val="FF0000"/>
              </a:buClr>
              <a:buFont typeface="Arial" pitchFamily="34" charset="0"/>
              <a:buChar char="•"/>
            </a:pPr>
            <a:r>
              <a:rPr lang="en-US" sz="1600" dirty="0" err="1">
                <a:solidFill>
                  <a:schemeClr val="tx1"/>
                </a:solidFill>
                <a:latin typeface="Arial" pitchFamily="34" charset="0"/>
              </a:rPr>
              <a:t>Bonsucro</a:t>
            </a:r>
            <a:r>
              <a:rPr lang="en-US" sz="1600" dirty="0">
                <a:solidFill>
                  <a:schemeClr val="tx1"/>
                </a:solidFill>
                <a:latin typeface="Arial" pitchFamily="34" charset="0"/>
              </a:rPr>
              <a:t> </a:t>
            </a:r>
            <a:r>
              <a:rPr lang="en-US" sz="1600" b="1" dirty="0">
                <a:solidFill>
                  <a:schemeClr val="tx1"/>
                </a:solidFill>
                <a:latin typeface="Arial" pitchFamily="34" charset="0"/>
              </a:rPr>
              <a:t>certification standard </a:t>
            </a:r>
            <a:r>
              <a:rPr lang="en-US" sz="1600" dirty="0">
                <a:solidFill>
                  <a:schemeClr val="tx1"/>
                </a:solidFill>
                <a:latin typeface="Arial" pitchFamily="34" charset="0"/>
              </a:rPr>
              <a:t>for growing and milling sugarcane</a:t>
            </a:r>
          </a:p>
          <a:p>
            <a:pPr marL="0" lvl="1" indent="109538">
              <a:buClr>
                <a:srgbClr val="FF0000"/>
              </a:buClr>
              <a:buFont typeface="Arial" pitchFamily="34" charset="0"/>
              <a:buChar char="•"/>
            </a:pPr>
            <a:endParaRPr lang="en-US" sz="1600" dirty="0">
              <a:solidFill>
                <a:schemeClr val="tx1"/>
              </a:solidFill>
              <a:latin typeface="Arial" pitchFamily="34" charset="0"/>
            </a:endParaRPr>
          </a:p>
          <a:p>
            <a:pPr marL="0" lvl="1" indent="109538">
              <a:buClr>
                <a:srgbClr val="FF0000"/>
              </a:buClr>
              <a:buFont typeface="Arial" pitchFamily="34" charset="0"/>
              <a:buChar char="•"/>
            </a:pPr>
            <a:r>
              <a:rPr lang="en-US" sz="1600" dirty="0">
                <a:solidFill>
                  <a:schemeClr val="tx1"/>
                </a:solidFill>
                <a:latin typeface="Arial" pitchFamily="34" charset="0"/>
              </a:rPr>
              <a:t>Inspired collaborations between local WWF and </a:t>
            </a:r>
            <a:r>
              <a:rPr lang="en-US" sz="1600" dirty="0" smtClean="0">
                <a:solidFill>
                  <a:schemeClr val="tx1"/>
                </a:solidFill>
                <a:latin typeface="Arial" pitchFamily="34" charset="0"/>
              </a:rPr>
              <a:t>Coca-Cola </a:t>
            </a:r>
            <a:r>
              <a:rPr lang="en-US" sz="1600" dirty="0">
                <a:solidFill>
                  <a:schemeClr val="tx1"/>
                </a:solidFill>
                <a:latin typeface="Arial" pitchFamily="34" charset="0"/>
              </a:rPr>
              <a:t>offices in </a:t>
            </a:r>
            <a:r>
              <a:rPr lang="en-US" sz="1600" b="1" dirty="0">
                <a:solidFill>
                  <a:schemeClr val="tx1"/>
                </a:solidFill>
                <a:latin typeface="Arial" pitchFamily="34" charset="0"/>
              </a:rPr>
              <a:t>49 countries</a:t>
            </a:r>
          </a:p>
          <a:p>
            <a:endParaRPr lang="en-US" dirty="0"/>
          </a:p>
        </p:txBody>
      </p:sp>
      <p:sp>
        <p:nvSpPr>
          <p:cNvPr id="13" name="Title 1"/>
          <p:cNvSpPr txBox="1">
            <a:spLocks/>
          </p:cNvSpPr>
          <p:nvPr/>
        </p:nvSpPr>
        <p:spPr>
          <a:xfrm>
            <a:off x="259280" y="472364"/>
            <a:ext cx="8843778"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1" kern="1200" spc="-100">
                <a:solidFill>
                  <a:schemeClr val="tx1"/>
                </a:solidFill>
                <a:latin typeface="Arial"/>
                <a:ea typeface="+mj-ea"/>
                <a:cs typeface="Arial"/>
              </a:defRPr>
            </a:lvl1pPr>
          </a:lstStyle>
          <a:p>
            <a:r>
              <a:rPr lang="en-US" sz="4000" dirty="0" smtClean="0">
                <a:latin typeface="Arial Narrow" pitchFamily="34" charset="0"/>
              </a:rPr>
              <a:t>HIGHLIGHTS &amp;</a:t>
            </a:r>
          </a:p>
          <a:p>
            <a:r>
              <a:rPr lang="en-US" sz="4000" dirty="0" smtClean="0">
                <a:latin typeface="Arial Narrow" pitchFamily="34" charset="0"/>
              </a:rPr>
              <a:t>ACHIEVEMENTS </a:t>
            </a:r>
          </a:p>
          <a:p>
            <a:r>
              <a:rPr lang="en-US" sz="2800" b="0" dirty="0" smtClean="0">
                <a:latin typeface="Arial Narrow" pitchFamily="34" charset="0"/>
              </a:rPr>
              <a:t>TO DATE</a:t>
            </a:r>
            <a:endParaRPr lang="en-US" sz="2800" b="0" dirty="0">
              <a:latin typeface="Arial Narrow"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62568" y="286603"/>
            <a:ext cx="4599295" cy="6264322"/>
          </a:xfrm>
          <a:prstGeom prst="rect">
            <a:avLst/>
          </a:prstGeom>
        </p:spPr>
      </p:pic>
    </p:spTree>
    <p:extLst>
      <p:ext uri="{BB962C8B-B14F-4D97-AF65-F5344CB8AC3E}">
        <p14:creationId xmlns:p14="http://schemas.microsoft.com/office/powerpoint/2010/main" val="14597332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062" y="1683098"/>
            <a:ext cx="3472129" cy="5021915"/>
          </a:xfrm>
        </p:spPr>
        <p:txBody>
          <a:bodyPr>
            <a:normAutofit/>
          </a:bodyPr>
          <a:lstStyle/>
          <a:p>
            <a:pPr marL="0" indent="0">
              <a:buNone/>
            </a:pPr>
            <a:r>
              <a:rPr lang="en-US" sz="1900" dirty="0" smtClean="0">
                <a:latin typeface="Arial" pitchFamily="34" charset="0"/>
                <a:cs typeface="Arial" pitchFamily="34" charset="0"/>
              </a:rPr>
              <a:t>Through our Water+ commitment, we will:</a:t>
            </a:r>
          </a:p>
          <a:p>
            <a:pPr marL="0" indent="0">
              <a:lnSpc>
                <a:spcPct val="110000"/>
              </a:lnSpc>
              <a:buNone/>
            </a:pPr>
            <a:endParaRPr lang="en-US" sz="1900" dirty="0">
              <a:latin typeface="Arial" pitchFamily="34" charset="0"/>
              <a:cs typeface="Arial" pitchFamily="34" charset="0"/>
            </a:endParaRPr>
          </a:p>
          <a:p>
            <a:pPr>
              <a:buClr>
                <a:srgbClr val="FF0000"/>
              </a:buClr>
            </a:pPr>
            <a:r>
              <a:rPr lang="en-US" b="1" dirty="0" smtClean="0">
                <a:latin typeface="Arial" pitchFamily="34" charset="0"/>
                <a:cs typeface="Arial" pitchFamily="34" charset="0"/>
              </a:rPr>
              <a:t>Help ensure </a:t>
            </a:r>
            <a:r>
              <a:rPr lang="en-US" dirty="0" smtClean="0">
                <a:latin typeface="Arial" pitchFamily="34" charset="0"/>
                <a:cs typeface="Arial" pitchFamily="34" charset="0"/>
              </a:rPr>
              <a:t>healthy, resilient river basins in 11 key regions</a:t>
            </a:r>
          </a:p>
          <a:p>
            <a:pPr>
              <a:buClr>
                <a:srgbClr val="FF0000"/>
              </a:buClr>
            </a:pPr>
            <a:endParaRPr lang="en-US" dirty="0">
              <a:latin typeface="Arial" pitchFamily="34" charset="0"/>
              <a:cs typeface="Arial" pitchFamily="34" charset="0"/>
            </a:endParaRPr>
          </a:p>
          <a:p>
            <a:pPr>
              <a:buClr>
                <a:srgbClr val="FF0000"/>
              </a:buClr>
            </a:pPr>
            <a:r>
              <a:rPr lang="en-US" b="1" dirty="0" smtClean="0">
                <a:latin typeface="Arial" pitchFamily="34" charset="0"/>
                <a:cs typeface="Arial" pitchFamily="34" charset="0"/>
              </a:rPr>
              <a:t>Measurably improve </a:t>
            </a:r>
            <a:r>
              <a:rPr lang="en-US" dirty="0">
                <a:latin typeface="Arial" pitchFamily="34" charset="0"/>
                <a:cs typeface="Arial" pitchFamily="34" charset="0"/>
              </a:rPr>
              <a:t>environmental performance across the company’s value </a:t>
            </a:r>
            <a:r>
              <a:rPr lang="en-US" dirty="0" smtClean="0">
                <a:latin typeface="Arial" pitchFamily="34" charset="0"/>
                <a:cs typeface="Arial" pitchFamily="34" charset="0"/>
              </a:rPr>
              <a:t>chain</a:t>
            </a:r>
          </a:p>
          <a:p>
            <a:pPr>
              <a:buClr>
                <a:srgbClr val="FF0000"/>
              </a:buClr>
            </a:pPr>
            <a:endParaRPr lang="en-US" dirty="0" smtClean="0">
              <a:latin typeface="Arial" pitchFamily="34" charset="0"/>
              <a:cs typeface="Arial" pitchFamily="34" charset="0"/>
            </a:endParaRPr>
          </a:p>
          <a:p>
            <a:pPr>
              <a:buClr>
                <a:srgbClr val="FF0000"/>
              </a:buClr>
            </a:pPr>
            <a:r>
              <a:rPr lang="en-US" b="1" dirty="0" smtClean="0">
                <a:latin typeface="Arial" pitchFamily="34" charset="0"/>
                <a:cs typeface="Arial" pitchFamily="34" charset="0"/>
              </a:rPr>
              <a:t>Integrate </a:t>
            </a:r>
            <a:r>
              <a:rPr lang="en-US" dirty="0" smtClean="0">
                <a:latin typeface="Arial" pitchFamily="34" charset="0"/>
                <a:cs typeface="Arial" pitchFamily="34" charset="0"/>
              </a:rPr>
              <a:t>the </a:t>
            </a:r>
            <a:r>
              <a:rPr lang="en-US" dirty="0">
                <a:latin typeface="Arial" pitchFamily="34" charset="0"/>
                <a:cs typeface="Arial" pitchFamily="34" charset="0"/>
              </a:rPr>
              <a:t>value of nature into public and private decision-making </a:t>
            </a:r>
            <a:r>
              <a:rPr lang="en-US" dirty="0" smtClean="0">
                <a:latin typeface="Arial" pitchFamily="34" charset="0"/>
                <a:cs typeface="Arial" pitchFamily="34" charset="0"/>
              </a:rPr>
              <a:t>processes</a:t>
            </a:r>
          </a:p>
          <a:p>
            <a:pPr marL="0" indent="0">
              <a:buClr>
                <a:srgbClr val="FF0000"/>
              </a:buClr>
              <a:buNone/>
            </a:pPr>
            <a:endParaRPr lang="en-US" dirty="0" smtClean="0">
              <a:latin typeface="Arial" pitchFamily="34" charset="0"/>
              <a:cs typeface="Arial" pitchFamily="34" charset="0"/>
            </a:endParaRPr>
          </a:p>
          <a:p>
            <a:pPr>
              <a:buClr>
                <a:srgbClr val="FF0000"/>
              </a:buClr>
            </a:pPr>
            <a:r>
              <a:rPr lang="en-US" b="1" dirty="0" smtClean="0">
                <a:latin typeface="Arial" pitchFamily="34" charset="0"/>
                <a:cs typeface="Arial" pitchFamily="34" charset="0"/>
              </a:rPr>
              <a:t>Convene </a:t>
            </a:r>
            <a:r>
              <a:rPr lang="en-US" dirty="0" smtClean="0">
                <a:latin typeface="Arial" pitchFamily="34" charset="0"/>
                <a:cs typeface="Arial" pitchFamily="34" charset="0"/>
              </a:rPr>
              <a:t>influential </a:t>
            </a:r>
            <a:r>
              <a:rPr lang="en-US" dirty="0">
                <a:latin typeface="Arial" pitchFamily="34" charset="0"/>
                <a:cs typeface="Arial" pitchFamily="34" charset="0"/>
              </a:rPr>
              <a:t>partners to strengthen and amplify our work</a:t>
            </a:r>
          </a:p>
        </p:txBody>
      </p:sp>
      <p:sp>
        <p:nvSpPr>
          <p:cNvPr id="5" name="Title 1"/>
          <p:cNvSpPr txBox="1">
            <a:spLocks/>
          </p:cNvSpPr>
          <p:nvPr/>
        </p:nvSpPr>
        <p:spPr>
          <a:xfrm>
            <a:off x="284377" y="304224"/>
            <a:ext cx="3396242"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1" kern="1200" spc="-100">
                <a:solidFill>
                  <a:schemeClr val="tx1"/>
                </a:solidFill>
                <a:latin typeface="Arial"/>
                <a:ea typeface="+mj-ea"/>
                <a:cs typeface="Arial"/>
              </a:defRPr>
            </a:lvl1pPr>
          </a:lstStyle>
          <a:p>
            <a:r>
              <a:rPr lang="en-US" sz="4000" dirty="0" smtClean="0">
                <a:latin typeface="Arial Narrow" pitchFamily="34" charset="0"/>
              </a:rPr>
              <a:t>OUR  COMMON GOALS</a:t>
            </a:r>
            <a:endParaRPr lang="en-US" sz="4000" dirty="0">
              <a:latin typeface="Arial Narrow" pitchFamily="34" charset="0"/>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3912631" y="304225"/>
            <a:ext cx="4903823" cy="6219406"/>
          </a:xfrm>
          <a:prstGeom prst="rect">
            <a:avLst/>
          </a:prstGeom>
        </p:spPr>
      </p:pic>
    </p:spTree>
    <p:extLst>
      <p:ext uri="{BB962C8B-B14F-4D97-AF65-F5344CB8AC3E}">
        <p14:creationId xmlns:p14="http://schemas.microsoft.com/office/powerpoint/2010/main" val="1049054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0062" y="1983349"/>
            <a:ext cx="3472129" cy="5021915"/>
          </a:xfrm>
        </p:spPr>
        <p:txBody>
          <a:bodyPr>
            <a:normAutofit fontScale="92500" lnSpcReduction="20000"/>
          </a:bodyPr>
          <a:lstStyle/>
          <a:p>
            <a:pPr marL="0" indent="0">
              <a:buNone/>
            </a:pPr>
            <a:r>
              <a:rPr lang="en-US" sz="1900" dirty="0" smtClean="0">
                <a:latin typeface="Arial" pitchFamily="34" charset="0"/>
                <a:cs typeface="Arial" pitchFamily="34" charset="0"/>
              </a:rPr>
              <a:t>WWF and Coca-Cola worked together to set these targets:</a:t>
            </a:r>
          </a:p>
          <a:p>
            <a:pPr marL="0" indent="0">
              <a:lnSpc>
                <a:spcPct val="110000"/>
              </a:lnSpc>
              <a:buNone/>
            </a:pPr>
            <a:endParaRPr lang="en-US" sz="1900" dirty="0">
              <a:latin typeface="Arial" pitchFamily="34" charset="0"/>
              <a:cs typeface="Arial" pitchFamily="34" charset="0"/>
            </a:endParaRPr>
          </a:p>
          <a:p>
            <a:pPr>
              <a:buClr>
                <a:srgbClr val="FF0000"/>
              </a:buClr>
            </a:pPr>
            <a:r>
              <a:rPr lang="en-US" b="1" dirty="0" smtClean="0">
                <a:latin typeface="Arial" pitchFamily="34" charset="0"/>
                <a:cs typeface="Arial" pitchFamily="34" charset="0"/>
              </a:rPr>
              <a:t>Climate Protection</a:t>
            </a:r>
            <a:r>
              <a:rPr lang="en-US" dirty="0" smtClean="0">
                <a:latin typeface="Arial" pitchFamily="34" charset="0"/>
                <a:cs typeface="Arial" pitchFamily="34" charset="0"/>
              </a:rPr>
              <a:t>: 25% reduction of GHG emissions embedded in Coca-Cola’s drinks</a:t>
            </a:r>
          </a:p>
          <a:p>
            <a:pPr>
              <a:buClr>
                <a:srgbClr val="FF0000"/>
              </a:buClr>
            </a:pPr>
            <a:endParaRPr lang="en-US" sz="1300" dirty="0">
              <a:latin typeface="Arial" pitchFamily="34" charset="0"/>
              <a:cs typeface="Arial" pitchFamily="34" charset="0"/>
            </a:endParaRPr>
          </a:p>
          <a:p>
            <a:pPr>
              <a:buClr>
                <a:srgbClr val="FF0000"/>
              </a:buClr>
            </a:pPr>
            <a:r>
              <a:rPr lang="en-US" b="1" dirty="0" smtClean="0">
                <a:latin typeface="Arial" pitchFamily="34" charset="0"/>
                <a:cs typeface="Arial" pitchFamily="34" charset="0"/>
              </a:rPr>
              <a:t>Renewable Packaging</a:t>
            </a:r>
            <a:r>
              <a:rPr lang="en-US" dirty="0" smtClean="0">
                <a:latin typeface="Arial" pitchFamily="34" charset="0"/>
                <a:cs typeface="Arial" pitchFamily="34" charset="0"/>
              </a:rPr>
              <a:t>: assess environmental and social performance of plant-based materials for potential use in renewable packaging</a:t>
            </a:r>
          </a:p>
          <a:p>
            <a:pPr>
              <a:buClr>
                <a:srgbClr val="FF0000"/>
              </a:buClr>
            </a:pPr>
            <a:endParaRPr lang="en-US" sz="1300" dirty="0">
              <a:latin typeface="Arial" pitchFamily="34" charset="0"/>
              <a:cs typeface="Arial" pitchFamily="34" charset="0"/>
            </a:endParaRPr>
          </a:p>
          <a:p>
            <a:pPr>
              <a:buClr>
                <a:srgbClr val="FF0000"/>
              </a:buClr>
            </a:pPr>
            <a:r>
              <a:rPr lang="en-US" b="1" dirty="0" smtClean="0">
                <a:latin typeface="Arial" pitchFamily="34" charset="0"/>
                <a:cs typeface="Arial" pitchFamily="34" charset="0"/>
              </a:rPr>
              <a:t>Sustainable Sourcing</a:t>
            </a:r>
            <a:r>
              <a:rPr lang="en-US" dirty="0" smtClean="0">
                <a:latin typeface="Arial" pitchFamily="34" charset="0"/>
                <a:cs typeface="Arial" pitchFamily="34" charset="0"/>
              </a:rPr>
              <a:t>: sustainable source key agricultural ingredients</a:t>
            </a:r>
          </a:p>
          <a:p>
            <a:pPr>
              <a:buClr>
                <a:srgbClr val="FF0000"/>
              </a:buClr>
            </a:pPr>
            <a:endParaRPr lang="en-US" sz="1300" dirty="0">
              <a:latin typeface="Arial" pitchFamily="34" charset="0"/>
              <a:cs typeface="Arial" pitchFamily="34" charset="0"/>
            </a:endParaRPr>
          </a:p>
          <a:p>
            <a:pPr>
              <a:buClr>
                <a:srgbClr val="FF0000"/>
              </a:buClr>
            </a:pPr>
            <a:r>
              <a:rPr lang="en-US" b="1" dirty="0" smtClean="0">
                <a:latin typeface="Arial" pitchFamily="34" charset="0"/>
                <a:cs typeface="Arial" pitchFamily="34" charset="0"/>
              </a:rPr>
              <a:t>Water Efficiency</a:t>
            </a:r>
            <a:r>
              <a:rPr lang="en-US" dirty="0" smtClean="0">
                <a:latin typeface="Arial" pitchFamily="34" charset="0"/>
                <a:cs typeface="Arial" pitchFamily="34" charset="0"/>
              </a:rPr>
              <a:t>: improve water efficiency in Coca-Cola’s manufacturing operations by an additional 25%</a:t>
            </a:r>
            <a:endParaRPr lang="en-US" dirty="0">
              <a:latin typeface="Arial" pitchFamily="34" charset="0"/>
              <a:cs typeface="Arial" pitchFamily="34" charset="0"/>
            </a:endParaRPr>
          </a:p>
        </p:txBody>
      </p:sp>
      <p:sp>
        <p:nvSpPr>
          <p:cNvPr id="5" name="Title 1"/>
          <p:cNvSpPr txBox="1">
            <a:spLocks/>
          </p:cNvSpPr>
          <p:nvPr/>
        </p:nvSpPr>
        <p:spPr>
          <a:xfrm>
            <a:off x="284377" y="440704"/>
            <a:ext cx="3396242"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1" kern="1200" spc="-100">
                <a:solidFill>
                  <a:schemeClr val="tx1"/>
                </a:solidFill>
                <a:latin typeface="Arial"/>
                <a:ea typeface="+mj-ea"/>
                <a:cs typeface="Arial"/>
              </a:defRPr>
            </a:lvl1pPr>
          </a:lstStyle>
          <a:p>
            <a:r>
              <a:rPr lang="en-US" sz="3600" dirty="0" smtClean="0">
                <a:latin typeface="Arial Narrow" pitchFamily="34" charset="0"/>
              </a:rPr>
              <a:t>ENVIRONMENTAL PERFORMANCE TARGETS</a:t>
            </a:r>
            <a:endParaRPr lang="en-US" sz="3600" dirty="0">
              <a:latin typeface="Arial Narrow" pitchFamily="34" charset="0"/>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l="-2"/>
          <a:stretch/>
        </p:blipFill>
        <p:spPr>
          <a:xfrm>
            <a:off x="3912550" y="341194"/>
            <a:ext cx="4808370" cy="6206633"/>
          </a:xfrm>
          <a:prstGeom prst="rect">
            <a:avLst/>
          </a:prstGeom>
        </p:spPr>
      </p:pic>
      <p:sp>
        <p:nvSpPr>
          <p:cNvPr id="6" name="TextBox 5"/>
          <p:cNvSpPr txBox="1"/>
          <p:nvPr/>
        </p:nvSpPr>
        <p:spPr>
          <a:xfrm>
            <a:off x="7042653" y="6315533"/>
            <a:ext cx="1673203" cy="246221"/>
          </a:xfrm>
          <a:prstGeom prst="rect">
            <a:avLst/>
          </a:prstGeom>
          <a:noFill/>
        </p:spPr>
        <p:txBody>
          <a:bodyPr wrap="square" rtlCol="0">
            <a:spAutoFit/>
          </a:bodyPr>
          <a:lstStyle/>
          <a:p>
            <a:pPr algn="r"/>
            <a:r>
              <a:rPr lang="en-US" sz="1000" dirty="0" smtClean="0">
                <a:solidFill>
                  <a:schemeClr val="bg1"/>
                </a:solidFill>
              </a:rPr>
              <a:t>© Steve </a:t>
            </a:r>
            <a:r>
              <a:rPr lang="en-US" sz="1000" dirty="0" err="1" smtClean="0">
                <a:solidFill>
                  <a:schemeClr val="bg1"/>
                </a:solidFill>
              </a:rPr>
              <a:t>Morello</a:t>
            </a:r>
            <a:r>
              <a:rPr lang="en-US" sz="1000" dirty="0" smtClean="0">
                <a:solidFill>
                  <a:schemeClr val="bg1"/>
                </a:solidFill>
              </a:rPr>
              <a:t> / WWF-Canon</a:t>
            </a:r>
            <a:endParaRPr lang="en-US" sz="1000" dirty="0">
              <a:solidFill>
                <a:schemeClr val="bg1"/>
              </a:solidFill>
            </a:endParaRPr>
          </a:p>
        </p:txBody>
      </p:sp>
    </p:spTree>
    <p:extLst>
      <p:ext uri="{BB962C8B-B14F-4D97-AF65-F5344CB8AC3E}">
        <p14:creationId xmlns:p14="http://schemas.microsoft.com/office/powerpoint/2010/main" val="15240569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7999"/>
          </a:xfrm>
          <a:prstGeom prst="rect">
            <a:avLst/>
          </a:prstGeom>
        </p:spPr>
      </p:pic>
      <p:sp>
        <p:nvSpPr>
          <p:cNvPr id="4" name="Rectangle 3"/>
          <p:cNvSpPr/>
          <p:nvPr/>
        </p:nvSpPr>
        <p:spPr>
          <a:xfrm>
            <a:off x="0" y="-1"/>
            <a:ext cx="9144000" cy="6858000"/>
          </a:xfrm>
          <a:prstGeom prst="rect">
            <a:avLst/>
          </a:prstGeom>
          <a:gradFill flip="none" rotWithShape="1">
            <a:gsLst>
              <a:gs pos="86000">
                <a:schemeClr val="bg2">
                  <a:lumMod val="60000"/>
                  <a:alpha val="0"/>
                </a:schemeClr>
              </a:gs>
              <a:gs pos="98000">
                <a:schemeClr val="bg2">
                  <a:lumMod val="1000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82307" y="354450"/>
            <a:ext cx="8188788" cy="535531"/>
          </a:xfrm>
          <a:prstGeom prst="rect">
            <a:avLst/>
          </a:prstGeom>
          <a:noFill/>
        </p:spPr>
        <p:txBody>
          <a:bodyPr wrap="square" rtlCol="0">
            <a:spAutoFit/>
          </a:bodyPr>
          <a:lstStyle/>
          <a:p>
            <a:pPr>
              <a:lnSpc>
                <a:spcPct val="80000"/>
              </a:lnSpc>
            </a:pPr>
            <a:r>
              <a:rPr lang="en-US" sz="3600" b="1" dirty="0" smtClean="0">
                <a:latin typeface="Arial Narrow" pitchFamily="34" charset="0"/>
                <a:cs typeface="Arial"/>
              </a:rPr>
              <a:t>DISCUSSION</a:t>
            </a:r>
            <a:endParaRPr lang="en-US" sz="2800" dirty="0">
              <a:latin typeface="Arial Narrow" pitchFamily="34" charset="0"/>
              <a:cs typeface="Arial"/>
            </a:endParaRPr>
          </a:p>
        </p:txBody>
      </p:sp>
    </p:spTree>
    <p:extLst>
      <p:ext uri="{BB962C8B-B14F-4D97-AF65-F5344CB8AC3E}">
        <p14:creationId xmlns:p14="http://schemas.microsoft.com/office/powerpoint/2010/main" val="884126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263488" y="3723277"/>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2800" dirty="0" smtClean="0">
                <a:solidFill>
                  <a:schemeClr val="bg1"/>
                </a:solidFill>
                <a:latin typeface="Arial Narrow" pitchFamily="34" charset="0"/>
              </a:rPr>
              <a:t>GOAL</a:t>
            </a:r>
            <a:r>
              <a:rPr lang="en-US" sz="3800" b="1" dirty="0">
                <a:solidFill>
                  <a:schemeClr val="bg1"/>
                </a:solidFill>
                <a:latin typeface="Arial Narrow" pitchFamily="34" charset="0"/>
              </a:rPr>
              <a:t/>
            </a:r>
            <a:br>
              <a:rPr lang="en-US" sz="3800" b="1" dirty="0">
                <a:solidFill>
                  <a:schemeClr val="bg1"/>
                </a:solidFill>
                <a:latin typeface="Arial Narrow" pitchFamily="34" charset="0"/>
              </a:rPr>
            </a:br>
            <a:r>
              <a:rPr lang="en-US" sz="4000" b="1" dirty="0" smtClean="0">
                <a:solidFill>
                  <a:schemeClr val="bg1"/>
                </a:solidFill>
                <a:latin typeface="Arial Narrow" pitchFamily="34" charset="0"/>
              </a:rPr>
              <a:t>REDUCE THE CARBON FOOTPRINT OF THE ‘DRINK IN YOUR HAND’ 25% BY </a:t>
            </a:r>
          </a:p>
          <a:p>
            <a:pPr defTabSz="914400"/>
            <a:r>
              <a:rPr lang="en-US" sz="4800" b="1" dirty="0" smtClean="0">
                <a:solidFill>
                  <a:schemeClr val="bg1"/>
                </a:solidFill>
                <a:latin typeface="Arial Narrow" pitchFamily="34" charset="0"/>
              </a:rPr>
              <a:t>2020</a:t>
            </a:r>
            <a:endParaRPr lang="en-US" sz="2800" b="1" dirty="0" smtClean="0">
              <a:latin typeface="Arial Narrow" pitchFamily="34" charset="0"/>
            </a:endParaRPr>
          </a:p>
        </p:txBody>
      </p:sp>
      <p:pic>
        <p:nvPicPr>
          <p:cNvPr id="19" name="Picture 18" descr="WWF_45mm_tab.eps"/>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1275" y="6111431"/>
            <a:ext cx="514265" cy="652133"/>
          </a:xfrm>
          <a:prstGeom prst="rect">
            <a:avLst/>
          </a:prstGeom>
        </p:spPr>
      </p:pic>
      <p:sp>
        <p:nvSpPr>
          <p:cNvPr id="20" name="TextBox 19"/>
          <p:cNvSpPr txBox="1"/>
          <p:nvPr/>
        </p:nvSpPr>
        <p:spPr>
          <a:xfrm>
            <a:off x="6583283" y="6481704"/>
            <a:ext cx="1837783" cy="276999"/>
          </a:xfrm>
          <a:prstGeom prst="rect">
            <a:avLst/>
          </a:prstGeom>
          <a:noFill/>
        </p:spPr>
        <p:txBody>
          <a:bodyPr wrap="square" rtlCol="0">
            <a:spAutoFit/>
          </a:bodyPr>
          <a:lstStyle/>
          <a:p>
            <a:pPr algn="r"/>
            <a:r>
              <a:rPr lang="en-US" sz="1200" i="1" dirty="0" smtClean="0">
                <a:solidFill>
                  <a:schemeClr val="bg1"/>
                </a:solidFill>
                <a:latin typeface="Arial" pitchFamily="34" charset="0"/>
                <a:cs typeface="Arial" pitchFamily="34" charset="0"/>
              </a:rPr>
              <a:t>in partnership with </a:t>
            </a:r>
            <a:endParaRPr lang="en-US" sz="1200"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957501494"/>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257374" y="2076735"/>
            <a:ext cx="3948914" cy="3095625"/>
          </a:xfrm>
        </p:spPr>
        <p:txBody>
          <a:bodyPr/>
          <a:lstStyle/>
          <a:p>
            <a:pPr algn="l"/>
            <a:r>
              <a:rPr lang="en-US" sz="2800" b="1" dirty="0" smtClean="0">
                <a:latin typeface="Arial Narrow" pitchFamily="34" charset="0"/>
                <a:cs typeface="Arial" pitchFamily="34" charset="0"/>
              </a:rPr>
              <a:t>WWF CLEAN ECONOMY: </a:t>
            </a:r>
            <a:r>
              <a:rPr lang="en-US" sz="2800" b="1" dirty="0" smtClean="0">
                <a:latin typeface="Arial" pitchFamily="34" charset="0"/>
                <a:cs typeface="Arial" pitchFamily="34" charset="0"/>
              </a:rPr>
              <a:t/>
            </a:r>
            <a:br>
              <a:rPr lang="en-US" sz="2800" b="1" dirty="0" smtClean="0">
                <a:latin typeface="Arial" pitchFamily="34" charset="0"/>
                <a:cs typeface="Arial" pitchFamily="34" charset="0"/>
              </a:rPr>
            </a:br>
            <a:r>
              <a:rPr lang="en-US" sz="2800" b="1" dirty="0" smtClean="0">
                <a:latin typeface="Arial" pitchFamily="34" charset="0"/>
                <a:cs typeface="Arial" pitchFamily="34" charset="0"/>
              </a:rPr>
              <a:t>Financial Times Ad</a:t>
            </a:r>
            <a:br>
              <a:rPr lang="en-US" sz="2800" b="1" dirty="0" smtClean="0">
                <a:latin typeface="Arial" pitchFamily="34" charset="0"/>
                <a:cs typeface="Arial" pitchFamily="34" charset="0"/>
              </a:rPr>
            </a:br>
            <a:r>
              <a:rPr lang="en-US" sz="400" b="1" dirty="0" smtClean="0">
                <a:latin typeface="Arial" pitchFamily="34" charset="0"/>
                <a:cs typeface="Arial" pitchFamily="34" charset="0"/>
              </a:rPr>
              <a:t/>
            </a:r>
            <a:br>
              <a:rPr lang="en-US" sz="400" b="1" dirty="0" smtClean="0">
                <a:latin typeface="Arial" pitchFamily="34" charset="0"/>
                <a:cs typeface="Arial" pitchFamily="34" charset="0"/>
              </a:rPr>
            </a:br>
            <a:r>
              <a:rPr lang="en-US" sz="1100" b="1" dirty="0" smtClean="0">
                <a:latin typeface="Arial" pitchFamily="34" charset="0"/>
                <a:cs typeface="Arial" pitchFamily="34" charset="0"/>
              </a:rPr>
              <a:t>Dec/18 (final official day of COP15)</a:t>
            </a:r>
          </a:p>
        </p:txBody>
      </p:sp>
      <p:pic>
        <p:nvPicPr>
          <p:cNvPr id="324613" name="Picture 5"/>
          <p:cNvPicPr>
            <a:picLocks noChangeAspect="1" noChangeArrowheads="1"/>
          </p:cNvPicPr>
          <p:nvPr/>
        </p:nvPicPr>
        <p:blipFill>
          <a:blip r:embed="rId3" cstate="print"/>
          <a:srcRect/>
          <a:stretch>
            <a:fillRect/>
          </a:stretch>
        </p:blipFill>
        <p:spPr bwMode="auto">
          <a:xfrm>
            <a:off x="4206288" y="122829"/>
            <a:ext cx="4364506" cy="6066388"/>
          </a:xfrm>
          <a:prstGeom prst="rect">
            <a:avLst/>
          </a:prstGeom>
          <a:noFill/>
          <a:ln w="9525">
            <a:noFill/>
            <a:miter lim="800000"/>
            <a:headEnd/>
            <a:tailEnd/>
          </a:ln>
          <a:effectLst/>
        </p:spPr>
      </p:pic>
      <p:sp>
        <p:nvSpPr>
          <p:cNvPr id="5" name="Rounded Rectangle 4"/>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17" descr="bottle_new.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3"/>
          <p:cNvSpPr txBox="1">
            <a:spLocks noChangeArrowheads="1"/>
          </p:cNvSpPr>
          <p:nvPr/>
        </p:nvSpPr>
        <p:spPr bwMode="auto">
          <a:xfrm>
            <a:off x="131902" y="876054"/>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CHANGING</a:t>
            </a:r>
          </a:p>
          <a:p>
            <a:pPr>
              <a:lnSpc>
                <a:spcPct val="80000"/>
              </a:lnSpc>
            </a:pPr>
            <a:r>
              <a:rPr lang="en-US" sz="4000" b="1" dirty="0" smtClean="0">
                <a:latin typeface="Arial Narrow" pitchFamily="34" charset="0"/>
              </a:rPr>
              <a:t>HOW WE </a:t>
            </a:r>
          </a:p>
          <a:p>
            <a:pPr>
              <a:lnSpc>
                <a:spcPct val="80000"/>
              </a:lnSpc>
            </a:pPr>
            <a:r>
              <a:rPr lang="en-US" sz="4000" b="1" dirty="0" smtClean="0">
                <a:latin typeface="Arial Narrow" pitchFamily="34" charset="0"/>
              </a:rPr>
              <a:t>DO BUSINESS</a:t>
            </a:r>
            <a:endParaRPr lang="en-US" sz="4000" b="1" dirty="0">
              <a:latin typeface="Arial Narrow" pitchFamily="34" charset="0"/>
            </a:endParaRPr>
          </a:p>
        </p:txBody>
      </p:sp>
    </p:spTree>
    <p:extLst>
      <p:ext uri="{BB962C8B-B14F-4D97-AF65-F5344CB8AC3E}">
        <p14:creationId xmlns:p14="http://schemas.microsoft.com/office/powerpoint/2010/main" val="3450356232"/>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7352131" y="2690251"/>
            <a:ext cx="1620804" cy="3719036"/>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91076" tIns="45538" rIns="91076" bIns="45538" anchor="ctr"/>
          <a:lstStyle/>
          <a:p>
            <a:pPr defTabSz="910465" fontAlgn="auto">
              <a:spcBef>
                <a:spcPts val="0"/>
              </a:spcBef>
              <a:spcAft>
                <a:spcPts val="0"/>
              </a:spcAft>
              <a:defRPr/>
            </a:pPr>
            <a:endParaRPr lang="en-US">
              <a:solidFill>
                <a:prstClr val="white"/>
              </a:solidFill>
              <a:latin typeface="Arial Rounded MT Bold" pitchFamily="34" charset="0"/>
              <a:cs typeface="Arial Rounded MT Bold"/>
            </a:endParaRPr>
          </a:p>
        </p:txBody>
      </p:sp>
      <p:sp>
        <p:nvSpPr>
          <p:cNvPr id="53" name="Rounded Rectangle 52"/>
          <p:cNvSpPr/>
          <p:nvPr/>
        </p:nvSpPr>
        <p:spPr>
          <a:xfrm>
            <a:off x="5642002" y="2733591"/>
            <a:ext cx="1620804" cy="3719036"/>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91076" tIns="45538" rIns="91076" bIns="45538" anchor="ctr"/>
          <a:lstStyle/>
          <a:p>
            <a:pPr defTabSz="910465" fontAlgn="auto">
              <a:spcBef>
                <a:spcPts val="0"/>
              </a:spcBef>
              <a:spcAft>
                <a:spcPts val="0"/>
              </a:spcAft>
              <a:defRPr/>
            </a:pPr>
            <a:endParaRPr lang="en-US">
              <a:solidFill>
                <a:prstClr val="white"/>
              </a:solidFill>
              <a:latin typeface="Arial Rounded MT Bold" pitchFamily="34" charset="0"/>
              <a:cs typeface="Arial Rounded MT Bold"/>
            </a:endParaRPr>
          </a:p>
        </p:txBody>
      </p:sp>
      <p:sp>
        <p:nvSpPr>
          <p:cNvPr id="52" name="Rounded Rectangle 51"/>
          <p:cNvSpPr/>
          <p:nvPr/>
        </p:nvSpPr>
        <p:spPr>
          <a:xfrm>
            <a:off x="3866786" y="2581191"/>
            <a:ext cx="1605653" cy="3719036"/>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91076" tIns="45538" rIns="91076" bIns="45538" anchor="ctr"/>
          <a:lstStyle/>
          <a:p>
            <a:pPr defTabSz="910465" fontAlgn="auto">
              <a:spcBef>
                <a:spcPts val="0"/>
              </a:spcBef>
              <a:spcAft>
                <a:spcPts val="0"/>
              </a:spcAft>
              <a:defRPr/>
            </a:pPr>
            <a:endParaRPr lang="en-US">
              <a:solidFill>
                <a:prstClr val="white"/>
              </a:solidFill>
              <a:latin typeface="Arial Rounded MT Bold" pitchFamily="34" charset="0"/>
              <a:cs typeface="Arial Rounded MT Bold"/>
            </a:endParaRPr>
          </a:p>
        </p:txBody>
      </p:sp>
      <p:sp>
        <p:nvSpPr>
          <p:cNvPr id="51" name="Rounded Rectangle 50"/>
          <p:cNvSpPr/>
          <p:nvPr/>
        </p:nvSpPr>
        <p:spPr>
          <a:xfrm>
            <a:off x="2091941" y="2590239"/>
            <a:ext cx="1635946" cy="3719036"/>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91076" tIns="45538" rIns="91076" bIns="45538" anchor="ctr"/>
          <a:lstStyle/>
          <a:p>
            <a:pPr defTabSz="910465" fontAlgn="auto">
              <a:spcBef>
                <a:spcPts val="0"/>
              </a:spcBef>
              <a:spcAft>
                <a:spcPts val="0"/>
              </a:spcAft>
              <a:defRPr/>
            </a:pPr>
            <a:endParaRPr lang="en-US">
              <a:solidFill>
                <a:prstClr val="white"/>
              </a:solidFill>
              <a:latin typeface="Arial Rounded MT Bold" pitchFamily="34" charset="0"/>
              <a:cs typeface="Arial Rounded MT Bold"/>
            </a:endParaRPr>
          </a:p>
        </p:txBody>
      </p:sp>
      <p:sp>
        <p:nvSpPr>
          <p:cNvPr id="50" name="Rounded Rectangle 49"/>
          <p:cNvSpPr/>
          <p:nvPr/>
        </p:nvSpPr>
        <p:spPr>
          <a:xfrm>
            <a:off x="336187" y="2654604"/>
            <a:ext cx="1635946" cy="3719036"/>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91076" tIns="45538" rIns="91076" bIns="45538" anchor="ctr"/>
          <a:lstStyle/>
          <a:p>
            <a:pPr defTabSz="910465" fontAlgn="auto">
              <a:spcBef>
                <a:spcPts val="0"/>
              </a:spcBef>
              <a:spcAft>
                <a:spcPts val="0"/>
              </a:spcAft>
              <a:defRPr/>
            </a:pPr>
            <a:endParaRPr lang="en-US">
              <a:solidFill>
                <a:prstClr val="white"/>
              </a:solidFill>
              <a:latin typeface="Arial Rounded MT Bold" pitchFamily="34" charset="0"/>
              <a:cs typeface="Arial Rounded MT Bold"/>
            </a:endParaRPr>
          </a:p>
        </p:txBody>
      </p:sp>
      <p:sp>
        <p:nvSpPr>
          <p:cNvPr id="4" name="TextBox 53"/>
          <p:cNvSpPr txBox="1">
            <a:spLocks noChangeArrowheads="1"/>
          </p:cNvSpPr>
          <p:nvPr/>
        </p:nvSpPr>
        <p:spPr bwMode="auto">
          <a:xfrm>
            <a:off x="131902" y="302838"/>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EXPANDED</a:t>
            </a:r>
          </a:p>
          <a:p>
            <a:pPr>
              <a:lnSpc>
                <a:spcPct val="80000"/>
              </a:lnSpc>
            </a:pPr>
            <a:r>
              <a:rPr lang="en-US" sz="4000" b="1" dirty="0" smtClean="0">
                <a:latin typeface="Arial Narrow" pitchFamily="34" charset="0"/>
              </a:rPr>
              <a:t>END-TO-END FOCUS </a:t>
            </a:r>
            <a:endParaRPr lang="en-US" sz="4000" b="1" dirty="0">
              <a:latin typeface="Arial Narrow" pitchFamily="34" charset="0"/>
            </a:endParaRPr>
          </a:p>
        </p:txBody>
      </p:sp>
      <p:sp>
        <p:nvSpPr>
          <p:cNvPr id="6" name="Rounded Rectangle 5"/>
          <p:cNvSpPr/>
          <p:nvPr/>
        </p:nvSpPr>
        <p:spPr bwMode="auto">
          <a:xfrm>
            <a:off x="338111" y="1656789"/>
            <a:ext cx="1634022" cy="2219325"/>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Rounded MT Bold" pitchFamily="34" charset="0"/>
              <a:cs typeface="Arial Rounded MT Bold"/>
            </a:endParaRPr>
          </a:p>
        </p:txBody>
      </p:sp>
      <p:sp>
        <p:nvSpPr>
          <p:cNvPr id="7" name="Rounded Rectangle 6"/>
          <p:cNvSpPr/>
          <p:nvPr/>
        </p:nvSpPr>
        <p:spPr bwMode="auto">
          <a:xfrm>
            <a:off x="345914" y="2012389"/>
            <a:ext cx="1634022"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latin typeface="Arial Rounded MT Bold" pitchFamily="34" charset="0"/>
            </a:endParaRPr>
          </a:p>
        </p:txBody>
      </p:sp>
      <p:sp>
        <p:nvSpPr>
          <p:cNvPr id="8" name="Rounded Rectangle 7"/>
          <p:cNvSpPr/>
          <p:nvPr/>
        </p:nvSpPr>
        <p:spPr bwMode="auto">
          <a:xfrm>
            <a:off x="336550" y="1369451"/>
            <a:ext cx="1646507" cy="469900"/>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defRPr/>
            </a:pPr>
            <a:r>
              <a:rPr lang="en-US" sz="1200" kern="0" dirty="0">
                <a:solidFill>
                  <a:sysClr val="window" lastClr="FFFFFF"/>
                </a:solidFill>
                <a:latin typeface="Arial Rounded MT Bold" pitchFamily="34" charset="0"/>
                <a:cs typeface="Arial Rounded MT Bold"/>
              </a:rPr>
              <a:t>INGREDIENTS</a:t>
            </a:r>
          </a:p>
        </p:txBody>
      </p:sp>
      <p:sp>
        <p:nvSpPr>
          <p:cNvPr id="10" name="Rounded Rectangle 9"/>
          <p:cNvSpPr/>
          <p:nvPr/>
        </p:nvSpPr>
        <p:spPr bwMode="auto">
          <a:xfrm>
            <a:off x="5628784" y="1580589"/>
            <a:ext cx="1634022" cy="2219325"/>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Rounded MT Bold" pitchFamily="34" charset="0"/>
              <a:cs typeface="Arial Rounded MT Bold"/>
            </a:endParaRPr>
          </a:p>
        </p:txBody>
      </p:sp>
      <p:grpSp>
        <p:nvGrpSpPr>
          <p:cNvPr id="11" name="Group 10"/>
          <p:cNvGrpSpPr>
            <a:grpSpLocks/>
          </p:cNvGrpSpPr>
          <p:nvPr/>
        </p:nvGrpSpPr>
        <p:grpSpPr bwMode="auto">
          <a:xfrm>
            <a:off x="5627223" y="1358030"/>
            <a:ext cx="1646507" cy="3273425"/>
            <a:chOff x="5570005" y="1870796"/>
            <a:chExt cx="1674834" cy="3272881"/>
          </a:xfrm>
        </p:grpSpPr>
        <p:sp>
          <p:nvSpPr>
            <p:cNvPr id="28" name="Rounded Rectangle 27"/>
            <p:cNvSpPr/>
            <p:nvPr/>
          </p:nvSpPr>
          <p:spPr>
            <a:xfrm>
              <a:off x="5578712" y="2480295"/>
              <a:ext cx="1662134" cy="266338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latin typeface="Arial Rounded MT Bold" pitchFamily="34" charset="0"/>
              </a:endParaRPr>
            </a:p>
          </p:txBody>
        </p:sp>
        <p:sp>
          <p:nvSpPr>
            <p:cNvPr id="29" name="Rounded Rectangle 28"/>
            <p:cNvSpPr/>
            <p:nvPr/>
          </p:nvSpPr>
          <p:spPr bwMode="auto">
            <a:xfrm>
              <a:off x="5570005" y="1870796"/>
              <a:ext cx="1674834" cy="469822"/>
            </a:xfrm>
            <a:prstGeom prst="roundRect">
              <a:avLst>
                <a:gd name="adj" fmla="val 13658"/>
              </a:avLst>
            </a:prstGeom>
            <a:solidFill>
              <a:srgbClr val="494949"/>
            </a:solidFill>
            <a:ln w="25400" cap="flat" cmpd="sng" algn="ctr">
              <a:noFill/>
              <a:prstDash val="solid"/>
            </a:ln>
            <a:effectLst/>
          </p:spPr>
          <p:txBody>
            <a:bodyPr lIns="0" tIns="0" rIns="0" bIns="0" anchor="ctr"/>
            <a:lstStyle/>
            <a:p>
              <a:pPr algn="ctr" defTabSz="914400" fontAlgn="auto">
                <a:spcBef>
                  <a:spcPts val="0"/>
                </a:spcBef>
                <a:spcAft>
                  <a:spcPts val="0"/>
                </a:spcAft>
                <a:defRPr/>
              </a:pPr>
              <a:r>
                <a:rPr lang="en-US" sz="1200" kern="0" dirty="0">
                  <a:solidFill>
                    <a:sysClr val="window" lastClr="FFFFFF"/>
                  </a:solidFill>
                  <a:latin typeface="Arial Rounded MT Bold" pitchFamily="34" charset="0"/>
                  <a:cs typeface="+mn-cs"/>
                </a:rPr>
                <a:t>DISTRIBUTION</a:t>
              </a:r>
            </a:p>
          </p:txBody>
        </p:sp>
        <p:pic>
          <p:nvPicPr>
            <p:cNvPr id="30" name="Picture 7" descr="truck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97865" y="344615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54"/>
            <p:cNvSpPr txBox="1">
              <a:spLocks noChangeArrowheads="1"/>
            </p:cNvSpPr>
            <p:nvPr/>
          </p:nvSpPr>
          <p:spPr bwMode="auto">
            <a:xfrm>
              <a:off x="5841472" y="2397758"/>
              <a:ext cx="1119202" cy="85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Trucking </a:t>
              </a:r>
            </a:p>
            <a:p>
              <a:pPr algn="ctr">
                <a:lnSpc>
                  <a:spcPct val="50000"/>
                </a:lnSpc>
                <a:spcAft>
                  <a:spcPts val="1200"/>
                </a:spcAft>
              </a:pPr>
              <a:r>
                <a:rPr lang="en-US" sz="2000" b="1" dirty="0">
                  <a:solidFill>
                    <a:srgbClr val="494949"/>
                  </a:solidFill>
                  <a:latin typeface="Arial Narrow" pitchFamily="34" charset="0"/>
                </a:rPr>
                <a:t>Fleet</a:t>
              </a:r>
            </a:p>
            <a:p>
              <a:pPr algn="ctr">
                <a:lnSpc>
                  <a:spcPct val="50000"/>
                </a:lnSpc>
                <a:spcAft>
                  <a:spcPts val="1200"/>
                </a:spcAft>
              </a:pPr>
              <a:r>
                <a:rPr lang="en-US" sz="2000" b="1" dirty="0">
                  <a:solidFill>
                    <a:srgbClr val="494949"/>
                  </a:solidFill>
                  <a:latin typeface="Arial Narrow" pitchFamily="34" charset="0"/>
                </a:rPr>
                <a:t>Logistics</a:t>
              </a:r>
            </a:p>
          </p:txBody>
        </p:sp>
      </p:grpSp>
      <p:sp>
        <p:nvSpPr>
          <p:cNvPr id="12" name="Rounded Rectangle 11"/>
          <p:cNvSpPr/>
          <p:nvPr/>
        </p:nvSpPr>
        <p:spPr bwMode="auto">
          <a:xfrm>
            <a:off x="7353325" y="1466289"/>
            <a:ext cx="1634022" cy="2220913"/>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Rounded MT Bold" pitchFamily="34" charset="0"/>
              <a:cs typeface="Arial Rounded MT Bold"/>
            </a:endParaRPr>
          </a:p>
        </p:txBody>
      </p:sp>
      <p:sp>
        <p:nvSpPr>
          <p:cNvPr id="13" name="Rounded Rectangle 12"/>
          <p:cNvSpPr/>
          <p:nvPr/>
        </p:nvSpPr>
        <p:spPr bwMode="auto">
          <a:xfrm>
            <a:off x="7353325" y="1994926"/>
            <a:ext cx="1635583"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latin typeface="Arial Rounded MT Bold" pitchFamily="34" charset="0"/>
            </a:endParaRPr>
          </a:p>
        </p:txBody>
      </p:sp>
      <p:sp>
        <p:nvSpPr>
          <p:cNvPr id="14" name="Rounded Rectangle 13"/>
          <p:cNvSpPr/>
          <p:nvPr/>
        </p:nvSpPr>
        <p:spPr bwMode="auto">
          <a:xfrm>
            <a:off x="7367371" y="1358030"/>
            <a:ext cx="1648068" cy="469900"/>
          </a:xfrm>
          <a:prstGeom prst="roundRect">
            <a:avLst>
              <a:gd name="adj" fmla="val 10926"/>
            </a:avLst>
          </a:prstGeom>
          <a:solidFill>
            <a:srgbClr val="494949"/>
          </a:solidFill>
          <a:ln w="25400" cap="flat" cmpd="sng" algn="ctr">
            <a:noFill/>
            <a:prstDash val="solid"/>
          </a:ln>
          <a:effectLst/>
        </p:spPr>
        <p:txBody>
          <a:bodyPr lIns="0" tIns="0" rIns="0" bIns="0" anchor="ctr"/>
          <a:lstStyle/>
          <a:p>
            <a:pPr algn="ctr" defTabSz="914400" fontAlgn="auto">
              <a:spcBef>
                <a:spcPts val="0"/>
              </a:spcBef>
              <a:spcAft>
                <a:spcPts val="0"/>
              </a:spcAft>
              <a:defRPr/>
            </a:pPr>
            <a:r>
              <a:rPr lang="en-US" sz="1200" kern="0" dirty="0">
                <a:solidFill>
                  <a:sysClr val="window" lastClr="FFFFFF"/>
                </a:solidFill>
                <a:latin typeface="Arial Rounded MT Bold" pitchFamily="34" charset="0"/>
                <a:cs typeface="+mn-cs"/>
              </a:rPr>
              <a:t>REFRIGERATION</a:t>
            </a:r>
          </a:p>
        </p:txBody>
      </p:sp>
      <p:pic>
        <p:nvPicPr>
          <p:cNvPr id="15" name="Picture 4" descr="refridgeration_new.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72053" y="2961714"/>
            <a:ext cx="1598127"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4"/>
          <p:cNvSpPr txBox="1">
            <a:spLocks noChangeArrowheads="1"/>
          </p:cNvSpPr>
          <p:nvPr/>
        </p:nvSpPr>
        <p:spPr bwMode="auto">
          <a:xfrm>
            <a:off x="7434480" y="2036201"/>
            <a:ext cx="1456106"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Refrigerants </a:t>
            </a:r>
          </a:p>
          <a:p>
            <a:pPr algn="ctr">
              <a:lnSpc>
                <a:spcPct val="50000"/>
              </a:lnSpc>
              <a:spcAft>
                <a:spcPts val="1200"/>
              </a:spcAft>
            </a:pPr>
            <a:r>
              <a:rPr lang="en-US" sz="2000" b="1" dirty="0">
                <a:solidFill>
                  <a:srgbClr val="494949"/>
                </a:solidFill>
                <a:latin typeface="Arial Narrow" pitchFamily="34" charset="0"/>
              </a:rPr>
              <a:t>Electricity</a:t>
            </a:r>
          </a:p>
        </p:txBody>
      </p:sp>
      <p:sp>
        <p:nvSpPr>
          <p:cNvPr id="17" name="Rounded Rectangle 16"/>
          <p:cNvSpPr/>
          <p:nvPr/>
        </p:nvSpPr>
        <p:spPr bwMode="auto">
          <a:xfrm>
            <a:off x="3846498" y="1672664"/>
            <a:ext cx="1634022" cy="2220913"/>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Rounded MT Bold" pitchFamily="34" charset="0"/>
              <a:cs typeface="Arial Rounded MT Bold"/>
            </a:endParaRPr>
          </a:p>
        </p:txBody>
      </p:sp>
      <p:sp>
        <p:nvSpPr>
          <p:cNvPr id="18" name="Rounded Rectangle 17"/>
          <p:cNvSpPr/>
          <p:nvPr/>
        </p:nvSpPr>
        <p:spPr bwMode="auto">
          <a:xfrm>
            <a:off x="3857423" y="2045726"/>
            <a:ext cx="1605930"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latin typeface="Arial Rounded MT Bold" pitchFamily="34" charset="0"/>
            </a:endParaRPr>
          </a:p>
        </p:txBody>
      </p:sp>
      <p:sp>
        <p:nvSpPr>
          <p:cNvPr id="19" name="Rounded Rectangle 18"/>
          <p:cNvSpPr/>
          <p:nvPr/>
        </p:nvSpPr>
        <p:spPr bwMode="auto">
          <a:xfrm>
            <a:off x="3852741" y="1375493"/>
            <a:ext cx="1646507" cy="469900"/>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defRPr/>
            </a:pPr>
            <a:r>
              <a:rPr lang="en-US" sz="1200" kern="0" dirty="0">
                <a:solidFill>
                  <a:sysClr val="window" lastClr="FFFFFF"/>
                </a:solidFill>
                <a:latin typeface="Arial Rounded MT Bold" pitchFamily="34" charset="0"/>
                <a:cs typeface="Arial Rounded MT Bold"/>
              </a:rPr>
              <a:t>MANUFACTURING</a:t>
            </a:r>
          </a:p>
        </p:txBody>
      </p:sp>
      <p:pic>
        <p:nvPicPr>
          <p:cNvPr id="20" name="Picture 3" descr="Bottling_Facility_new.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65226" y="3004576"/>
            <a:ext cx="1598127"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5"/>
          <p:cNvSpPr txBox="1">
            <a:spLocks noChangeArrowheads="1"/>
          </p:cNvSpPr>
          <p:nvPr/>
        </p:nvSpPr>
        <p:spPr bwMode="auto">
          <a:xfrm>
            <a:off x="4055628" y="2006039"/>
            <a:ext cx="115957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Fuel </a:t>
            </a:r>
          </a:p>
          <a:p>
            <a:pPr algn="ctr">
              <a:lnSpc>
                <a:spcPct val="50000"/>
              </a:lnSpc>
              <a:spcAft>
                <a:spcPts val="1200"/>
              </a:spcAft>
            </a:pPr>
            <a:r>
              <a:rPr lang="en-US" sz="2000" b="1" dirty="0">
                <a:solidFill>
                  <a:srgbClr val="494949"/>
                </a:solidFill>
                <a:latin typeface="Arial Narrow" pitchFamily="34" charset="0"/>
              </a:rPr>
              <a:t>Electricity</a:t>
            </a:r>
          </a:p>
        </p:txBody>
      </p:sp>
      <p:sp>
        <p:nvSpPr>
          <p:cNvPr id="22" name="Rounded Rectangle 21"/>
          <p:cNvSpPr/>
          <p:nvPr/>
        </p:nvSpPr>
        <p:spPr bwMode="auto">
          <a:xfrm>
            <a:off x="2095426" y="1645676"/>
            <a:ext cx="1632461" cy="2220913"/>
          </a:xfrm>
          <a:prstGeom prst="roundRect">
            <a:avLst/>
          </a:prstGeom>
          <a:gradFill flip="none" rotWithShape="1">
            <a:gsLst>
              <a:gs pos="7000">
                <a:schemeClr val="bg1">
                  <a:lumMod val="85000"/>
                </a:schemeClr>
              </a:gs>
              <a:gs pos="97000">
                <a:schemeClr val="bg1"/>
              </a:gs>
              <a:gs pos="52000">
                <a:schemeClr val="bg1">
                  <a:lumMod val="8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Arial Rounded MT Bold" pitchFamily="34" charset="0"/>
              <a:cs typeface="Arial Rounded MT Bold"/>
            </a:endParaRPr>
          </a:p>
        </p:txBody>
      </p:sp>
      <p:sp>
        <p:nvSpPr>
          <p:cNvPr id="23" name="Rounded Rectangle 22"/>
          <p:cNvSpPr/>
          <p:nvPr/>
        </p:nvSpPr>
        <p:spPr bwMode="auto">
          <a:xfrm>
            <a:off x="2096986" y="2012389"/>
            <a:ext cx="1634022"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latin typeface="Arial Rounded MT Bold" pitchFamily="34" charset="0"/>
            </a:endParaRPr>
          </a:p>
        </p:txBody>
      </p:sp>
      <p:sp>
        <p:nvSpPr>
          <p:cNvPr id="24" name="Rounded Rectangle 23"/>
          <p:cNvSpPr/>
          <p:nvPr/>
        </p:nvSpPr>
        <p:spPr bwMode="auto">
          <a:xfrm>
            <a:off x="2100108" y="1369451"/>
            <a:ext cx="1646507" cy="469900"/>
          </a:xfrm>
          <a:prstGeom prst="roundRect">
            <a:avLst>
              <a:gd name="adj" fmla="val 10927"/>
            </a:avLst>
          </a:prstGeom>
          <a:solidFill>
            <a:srgbClr val="494949"/>
          </a:solidFill>
          <a:ln w="25400" cap="flat" cmpd="sng" algn="ctr">
            <a:noFill/>
            <a:prstDash val="solid"/>
          </a:ln>
          <a:effectLst/>
        </p:spPr>
        <p:txBody>
          <a:bodyPr lIns="0" tIns="0" rIns="0" bIns="0" anchor="ctr"/>
          <a:lstStyle/>
          <a:p>
            <a:pPr algn="ctr" defTabSz="914400" fontAlgn="auto">
              <a:spcBef>
                <a:spcPts val="0"/>
              </a:spcBef>
              <a:spcAft>
                <a:spcPts val="0"/>
              </a:spcAft>
              <a:defRPr/>
            </a:pPr>
            <a:r>
              <a:rPr lang="en-US" sz="1200" kern="0" dirty="0">
                <a:solidFill>
                  <a:sysClr val="window" lastClr="FFFFFF"/>
                </a:solidFill>
                <a:latin typeface="Arial Rounded MT Bold" pitchFamily="34" charset="0"/>
                <a:cs typeface="+mn-cs"/>
              </a:rPr>
              <a:t>PACKAGING</a:t>
            </a:r>
          </a:p>
        </p:txBody>
      </p:sp>
      <p:pic>
        <p:nvPicPr>
          <p:cNvPr id="25" name="Picture 2" descr="bottle_new.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82940" y="2971239"/>
            <a:ext cx="1598127"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67"/>
          <p:cNvSpPr txBox="1">
            <a:spLocks noChangeArrowheads="1"/>
          </p:cNvSpPr>
          <p:nvPr/>
        </p:nvSpPr>
        <p:spPr bwMode="auto">
          <a:xfrm>
            <a:off x="2281146" y="2012389"/>
            <a:ext cx="122824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a:solidFill>
                  <a:srgbClr val="494949"/>
                </a:solidFill>
                <a:latin typeface="Arial Narrow" pitchFamily="34" charset="0"/>
              </a:rPr>
              <a:t>Primary </a:t>
            </a:r>
          </a:p>
          <a:p>
            <a:pPr algn="ctr">
              <a:lnSpc>
                <a:spcPct val="50000"/>
              </a:lnSpc>
              <a:spcAft>
                <a:spcPts val="1200"/>
              </a:spcAft>
            </a:pPr>
            <a:r>
              <a:rPr lang="en-US" sz="2000" b="1">
                <a:solidFill>
                  <a:srgbClr val="494949"/>
                </a:solidFill>
                <a:latin typeface="Arial Narrow" pitchFamily="34" charset="0"/>
              </a:rPr>
              <a:t>Secondary</a:t>
            </a:r>
          </a:p>
        </p:txBody>
      </p:sp>
      <p:sp>
        <p:nvSpPr>
          <p:cNvPr id="27" name="TextBox 68"/>
          <p:cNvSpPr txBox="1">
            <a:spLocks noChangeArrowheads="1"/>
          </p:cNvSpPr>
          <p:nvPr/>
        </p:nvSpPr>
        <p:spPr bwMode="auto">
          <a:xfrm>
            <a:off x="483253" y="1972701"/>
            <a:ext cx="1357783"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6" rIns="91430" bIns="45716">
            <a:spAutoFit/>
          </a:bodyPr>
          <a:lstStyle>
            <a:lvl1pPr defTabSz="912813">
              <a:defRPr>
                <a:solidFill>
                  <a:schemeClr val="tx1"/>
                </a:solidFill>
                <a:latin typeface="Calibri" pitchFamily="34" charset="0"/>
              </a:defRPr>
            </a:lvl1pPr>
            <a:lvl2pPr marL="742950" indent="-285750" defTabSz="912813">
              <a:defRPr>
                <a:solidFill>
                  <a:schemeClr val="tx1"/>
                </a:solidFill>
                <a:latin typeface="Calibri" pitchFamily="34" charset="0"/>
              </a:defRPr>
            </a:lvl2pPr>
            <a:lvl3pPr marL="1143000" indent="-228600" defTabSz="912813">
              <a:defRPr>
                <a:solidFill>
                  <a:schemeClr val="tx1"/>
                </a:solidFill>
                <a:latin typeface="Calibri" pitchFamily="34" charset="0"/>
              </a:defRPr>
            </a:lvl3pPr>
            <a:lvl4pPr marL="1600200" indent="-228600" defTabSz="912813">
              <a:defRPr>
                <a:solidFill>
                  <a:schemeClr val="tx1"/>
                </a:solidFill>
                <a:latin typeface="Calibri" pitchFamily="34" charset="0"/>
              </a:defRPr>
            </a:lvl4pPr>
            <a:lvl5pPr marL="2057400" indent="-228600" defTabSz="912813">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50000"/>
              </a:lnSpc>
              <a:spcAft>
                <a:spcPts val="1200"/>
              </a:spcAft>
            </a:pPr>
            <a:r>
              <a:rPr lang="en-US" sz="2000" b="1" dirty="0">
                <a:solidFill>
                  <a:srgbClr val="494949"/>
                </a:solidFill>
                <a:latin typeface="Arial Narrow" pitchFamily="34" charset="0"/>
              </a:rPr>
              <a:t>Sweeteners</a:t>
            </a:r>
          </a:p>
          <a:p>
            <a:pPr algn="ctr">
              <a:lnSpc>
                <a:spcPct val="50000"/>
              </a:lnSpc>
              <a:spcAft>
                <a:spcPts val="1200"/>
              </a:spcAft>
            </a:pPr>
            <a:r>
              <a:rPr lang="en-US" sz="2000" b="1" dirty="0">
                <a:solidFill>
                  <a:srgbClr val="494949"/>
                </a:solidFill>
                <a:latin typeface="Arial Narrow" pitchFamily="34" charset="0"/>
              </a:rPr>
              <a:t>Fruit, Tea, </a:t>
            </a:r>
          </a:p>
          <a:p>
            <a:pPr algn="ctr">
              <a:lnSpc>
                <a:spcPct val="50000"/>
              </a:lnSpc>
              <a:spcAft>
                <a:spcPts val="1200"/>
              </a:spcAft>
            </a:pPr>
            <a:r>
              <a:rPr lang="en-US" sz="2000" b="1" dirty="0">
                <a:solidFill>
                  <a:srgbClr val="494949"/>
                </a:solidFill>
                <a:latin typeface="Arial Narrow" pitchFamily="34" charset="0"/>
              </a:rPr>
              <a:t>Coffee, CO</a:t>
            </a:r>
            <a:r>
              <a:rPr lang="en-US" sz="2000" b="1" baseline="-25000" dirty="0">
                <a:solidFill>
                  <a:srgbClr val="494949"/>
                </a:solidFill>
                <a:latin typeface="Arial Narrow" pitchFamily="34" charset="0"/>
              </a:rPr>
              <a:t>2</a:t>
            </a:r>
            <a:r>
              <a:rPr lang="en-US" sz="2000" b="1" baseline="-25000" dirty="0">
                <a:solidFill>
                  <a:srgbClr val="494949"/>
                </a:solidFill>
                <a:latin typeface="Arial" pitchFamily="34" charset="0"/>
              </a:rPr>
              <a:t> </a:t>
            </a:r>
          </a:p>
          <a:p>
            <a:pPr algn="ctr">
              <a:lnSpc>
                <a:spcPct val="50000"/>
              </a:lnSpc>
              <a:spcAft>
                <a:spcPts val="1200"/>
              </a:spcAft>
            </a:pPr>
            <a:endParaRPr lang="en-US" sz="2000" b="1" baseline="-25000" dirty="0">
              <a:solidFill>
                <a:srgbClr val="494949"/>
              </a:solidFill>
              <a:latin typeface="Arial" pitchFamily="34" charset="0"/>
            </a:endParaRPr>
          </a:p>
        </p:txBody>
      </p:sp>
      <p:sp>
        <p:nvSpPr>
          <p:cNvPr id="32" name="Rounded Rectangle 31"/>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3" name="Picture 17" descr="bottle_new.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auto">
          <a:xfrm>
            <a:off x="322505" y="2942664"/>
            <a:ext cx="1665288"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p:nvPr/>
        </p:nvSpPr>
        <p:spPr>
          <a:xfrm>
            <a:off x="24623" y="4924058"/>
            <a:ext cx="1069132" cy="337062"/>
          </a:xfrm>
          <a:prstGeom prst="rect">
            <a:avLst/>
          </a:prstGeom>
          <a:noFill/>
        </p:spPr>
        <p:txBody>
          <a:bodyPr lIns="59480" tIns="29741" rIns="59480" bIns="29741">
            <a:spAutoFit/>
          </a:bodyPr>
          <a:lstStyle/>
          <a:p>
            <a:pPr defTabSz="910553">
              <a:defRPr/>
            </a:pPr>
            <a:r>
              <a:rPr lang="en-US" b="1" dirty="0">
                <a:solidFill>
                  <a:srgbClr val="E41E2A"/>
                </a:solidFill>
              </a:rPr>
              <a:t>CO</a:t>
            </a:r>
            <a:r>
              <a:rPr lang="en-US" b="1" baseline="-25000" dirty="0">
                <a:solidFill>
                  <a:srgbClr val="E41E2A"/>
                </a:solidFill>
              </a:rPr>
              <a:t>2</a:t>
            </a:r>
            <a:r>
              <a:rPr lang="en-US" b="1" dirty="0">
                <a:solidFill>
                  <a:srgbClr val="E41E2A"/>
                </a:solidFill>
              </a:rPr>
              <a:t>e</a:t>
            </a:r>
          </a:p>
        </p:txBody>
      </p:sp>
      <p:sp>
        <p:nvSpPr>
          <p:cNvPr id="37" name="TextBox 36"/>
          <p:cNvSpPr txBox="1"/>
          <p:nvPr/>
        </p:nvSpPr>
        <p:spPr>
          <a:xfrm>
            <a:off x="563076" y="4874053"/>
            <a:ext cx="1161143" cy="435768"/>
          </a:xfrm>
          <a:prstGeom prst="roundRect">
            <a:avLst/>
          </a:prstGeom>
          <a:solidFill>
            <a:schemeClr val="bg1">
              <a:alpha val="80000"/>
            </a:schemeClr>
          </a:solidFill>
        </p:spPr>
        <p:txBody>
          <a:bodyPr lIns="91066" tIns="45534" rIns="91066" bIns="45534" anchor="ctr"/>
          <a:lstStyle/>
          <a:p>
            <a:pPr algn="ctr" defTabSz="910553" fontAlgn="auto">
              <a:spcBef>
                <a:spcPts val="0"/>
              </a:spcBef>
              <a:spcAft>
                <a:spcPts val="1200"/>
              </a:spcAft>
              <a:defRPr/>
            </a:pPr>
            <a:r>
              <a:rPr lang="en-US" dirty="0">
                <a:solidFill>
                  <a:srgbClr val="E41E2A"/>
                </a:solidFill>
              </a:rPr>
              <a:t>13%</a:t>
            </a:r>
          </a:p>
        </p:txBody>
      </p:sp>
      <p:sp>
        <p:nvSpPr>
          <p:cNvPr id="38" name="TextBox 37"/>
          <p:cNvSpPr txBox="1"/>
          <p:nvPr/>
        </p:nvSpPr>
        <p:spPr>
          <a:xfrm>
            <a:off x="2331084" y="4874053"/>
            <a:ext cx="1161143" cy="435768"/>
          </a:xfrm>
          <a:prstGeom prst="roundRect">
            <a:avLst/>
          </a:prstGeom>
          <a:solidFill>
            <a:schemeClr val="bg1">
              <a:alpha val="80000"/>
            </a:schemeClr>
          </a:solidFill>
        </p:spPr>
        <p:txBody>
          <a:bodyPr lIns="91066" tIns="45534" rIns="91066" bIns="45534" anchor="ctr"/>
          <a:lstStyle/>
          <a:p>
            <a:pPr algn="ctr" defTabSz="910553" fontAlgn="auto">
              <a:spcBef>
                <a:spcPts val="0"/>
              </a:spcBef>
              <a:spcAft>
                <a:spcPts val="1200"/>
              </a:spcAft>
              <a:defRPr/>
            </a:pPr>
            <a:r>
              <a:rPr lang="en-US" dirty="0">
                <a:solidFill>
                  <a:srgbClr val="E41E2A"/>
                </a:solidFill>
              </a:rPr>
              <a:t>38%</a:t>
            </a:r>
          </a:p>
        </p:txBody>
      </p:sp>
      <p:sp>
        <p:nvSpPr>
          <p:cNvPr id="39" name="TextBox 38"/>
          <p:cNvSpPr txBox="1"/>
          <p:nvPr/>
        </p:nvSpPr>
        <p:spPr>
          <a:xfrm>
            <a:off x="4082937" y="4874053"/>
            <a:ext cx="1161143" cy="435768"/>
          </a:xfrm>
          <a:prstGeom prst="roundRect">
            <a:avLst/>
          </a:prstGeom>
          <a:solidFill>
            <a:schemeClr val="bg1">
              <a:alpha val="80000"/>
            </a:schemeClr>
          </a:solidFill>
        </p:spPr>
        <p:txBody>
          <a:bodyPr wrap="none" lIns="91066" tIns="45534" rIns="91066" bIns="45534" anchor="ctr"/>
          <a:lstStyle/>
          <a:p>
            <a:pPr algn="ctr" defTabSz="910553" fontAlgn="auto">
              <a:spcBef>
                <a:spcPts val="0"/>
              </a:spcBef>
              <a:spcAft>
                <a:spcPts val="1200"/>
              </a:spcAft>
              <a:defRPr/>
            </a:pPr>
            <a:r>
              <a:rPr lang="en-US" dirty="0">
                <a:solidFill>
                  <a:srgbClr val="E41E2A"/>
                </a:solidFill>
              </a:rPr>
              <a:t>9%</a:t>
            </a:r>
          </a:p>
        </p:txBody>
      </p:sp>
      <p:sp>
        <p:nvSpPr>
          <p:cNvPr id="40" name="TextBox 39"/>
          <p:cNvSpPr txBox="1"/>
          <p:nvPr/>
        </p:nvSpPr>
        <p:spPr>
          <a:xfrm>
            <a:off x="5861440" y="4874705"/>
            <a:ext cx="1162438" cy="435768"/>
          </a:xfrm>
          <a:prstGeom prst="roundRect">
            <a:avLst/>
          </a:prstGeom>
          <a:solidFill>
            <a:schemeClr val="bg1">
              <a:alpha val="80000"/>
            </a:schemeClr>
          </a:solidFill>
        </p:spPr>
        <p:txBody>
          <a:bodyPr wrap="none" lIns="91066" tIns="45534" rIns="91066" bIns="45534" anchor="ctr"/>
          <a:lstStyle/>
          <a:p>
            <a:pPr algn="ctr" defTabSz="910553" fontAlgn="auto">
              <a:spcBef>
                <a:spcPts val="0"/>
              </a:spcBef>
              <a:spcAft>
                <a:spcPts val="1200"/>
              </a:spcAft>
              <a:defRPr/>
            </a:pPr>
            <a:r>
              <a:rPr lang="en-US" dirty="0">
                <a:solidFill>
                  <a:srgbClr val="E41E2A"/>
                </a:solidFill>
              </a:rPr>
              <a:t>8%</a:t>
            </a:r>
          </a:p>
        </p:txBody>
      </p:sp>
      <p:sp>
        <p:nvSpPr>
          <p:cNvPr id="41" name="TextBox 40"/>
          <p:cNvSpPr txBox="1"/>
          <p:nvPr/>
        </p:nvSpPr>
        <p:spPr>
          <a:xfrm>
            <a:off x="7610833" y="4874053"/>
            <a:ext cx="1161143" cy="435768"/>
          </a:xfrm>
          <a:prstGeom prst="roundRect">
            <a:avLst/>
          </a:prstGeom>
          <a:solidFill>
            <a:schemeClr val="bg1">
              <a:alpha val="80000"/>
            </a:schemeClr>
          </a:solidFill>
        </p:spPr>
        <p:txBody>
          <a:bodyPr wrap="none" lIns="91066" tIns="45534" rIns="91066" bIns="45534" anchor="ctr"/>
          <a:lstStyle/>
          <a:p>
            <a:pPr algn="ctr" defTabSz="910553" fontAlgn="auto">
              <a:spcBef>
                <a:spcPts val="0"/>
              </a:spcBef>
              <a:spcAft>
                <a:spcPts val="1200"/>
              </a:spcAft>
              <a:defRPr/>
            </a:pPr>
            <a:r>
              <a:rPr lang="en-US" dirty="0">
                <a:solidFill>
                  <a:srgbClr val="E41E2A"/>
                </a:solidFill>
              </a:rPr>
              <a:t>32%</a:t>
            </a:r>
          </a:p>
        </p:txBody>
      </p:sp>
      <p:sp>
        <p:nvSpPr>
          <p:cNvPr id="48" name="TextBox 47"/>
          <p:cNvSpPr txBox="1"/>
          <p:nvPr/>
        </p:nvSpPr>
        <p:spPr>
          <a:xfrm>
            <a:off x="829953" y="5777249"/>
            <a:ext cx="7610928" cy="361474"/>
          </a:xfrm>
          <a:prstGeom prst="roundRect">
            <a:avLst/>
          </a:prstGeom>
          <a:solidFill>
            <a:srgbClr val="F62126"/>
          </a:solidFill>
        </p:spPr>
        <p:txBody>
          <a:bodyPr wrap="none" lIns="91066" tIns="45534" rIns="91066" bIns="45534" anchor="ctr"/>
          <a:lstStyle/>
          <a:p>
            <a:pPr algn="ctr" defTabSz="910553" fontAlgn="auto">
              <a:spcBef>
                <a:spcPts val="0"/>
              </a:spcBef>
              <a:spcAft>
                <a:spcPts val="1200"/>
              </a:spcAft>
              <a:defRPr/>
            </a:pPr>
            <a:r>
              <a:rPr lang="en-US" dirty="0">
                <a:solidFill>
                  <a:schemeClr val="bg2"/>
                </a:solidFill>
              </a:rPr>
              <a:t>“GROW THE BUSINESS NOT THE CARBON” 2015</a:t>
            </a:r>
          </a:p>
        </p:txBody>
      </p:sp>
      <p:sp>
        <p:nvSpPr>
          <p:cNvPr id="2" name="Isosceles Triangle 1"/>
          <p:cNvSpPr/>
          <p:nvPr/>
        </p:nvSpPr>
        <p:spPr>
          <a:xfrm>
            <a:off x="4369361" y="5310473"/>
            <a:ext cx="600501" cy="466776"/>
          </a:xfrm>
          <a:prstGeom prst="triangle">
            <a:avLst/>
          </a:prstGeom>
          <a:solidFill>
            <a:srgbClr val="F621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335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59893" y="5080968"/>
            <a:ext cx="7907114" cy="1168933"/>
            <a:chOff x="618444" y="3758029"/>
            <a:chExt cx="7907114" cy="1168933"/>
          </a:xfrm>
        </p:grpSpPr>
        <p:sp>
          <p:nvSpPr>
            <p:cNvPr id="5" name="Rounded Rectangle 4"/>
            <p:cNvSpPr/>
            <p:nvPr/>
          </p:nvSpPr>
          <p:spPr>
            <a:xfrm>
              <a:off x="618444" y="3758029"/>
              <a:ext cx="7907114" cy="1168933"/>
            </a:xfrm>
            <a:prstGeom prst="roundRect">
              <a:avLst>
                <a:gd name="adj" fmla="val 11452"/>
              </a:avLst>
            </a:prstGeom>
            <a:solidFill>
              <a:srgbClr val="E41E2A"/>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6" fontAlgn="base">
                <a:spcBef>
                  <a:spcPct val="0"/>
                </a:spcBef>
                <a:spcAft>
                  <a:spcPct val="0"/>
                </a:spcAft>
                <a:defRPr/>
              </a:pPr>
              <a:endParaRPr lang="en-US">
                <a:solidFill>
                  <a:schemeClr val="bg1"/>
                </a:solidFill>
                <a:latin typeface="Arial Rounded MT Bold" pitchFamily="34" charset="0"/>
              </a:endParaRPr>
            </a:p>
          </p:txBody>
        </p:sp>
        <p:sp>
          <p:nvSpPr>
            <p:cNvPr id="6" name="TextBox 5"/>
            <p:cNvSpPr txBox="1">
              <a:spLocks noChangeArrowheads="1"/>
            </p:cNvSpPr>
            <p:nvPr/>
          </p:nvSpPr>
          <p:spPr bwMode="auto">
            <a:xfrm>
              <a:off x="3370222" y="3904177"/>
              <a:ext cx="1568058" cy="646331"/>
            </a:xfrm>
            <a:prstGeom prst="rect">
              <a:avLst/>
            </a:prstGeom>
            <a:noFill/>
            <a:ln>
              <a:noFill/>
            </a:ln>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2010:</a:t>
              </a:r>
            </a:p>
            <a:p>
              <a:pPr algn="ct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412 g CO</a:t>
              </a:r>
              <a:r>
                <a:rPr lang="en-US" baseline="-25000" dirty="0">
                  <a:solidFill>
                    <a:schemeClr val="bg1"/>
                  </a:solidFill>
                  <a:latin typeface="Arial Rounded MT Bold" pitchFamily="34" charset="0"/>
                  <a:cs typeface="Calibri" pitchFamily="34" charset="0"/>
                </a:rPr>
                <a:t>2</a:t>
              </a:r>
              <a:r>
                <a:rPr lang="en-US" dirty="0">
                  <a:solidFill>
                    <a:schemeClr val="bg1"/>
                  </a:solidFill>
                  <a:latin typeface="Arial Rounded MT Bold" pitchFamily="34" charset="0"/>
                  <a:cs typeface="Calibri" pitchFamily="34" charset="0"/>
                </a:rPr>
                <a:t>e/l</a:t>
              </a:r>
            </a:p>
          </p:txBody>
        </p:sp>
        <p:sp>
          <p:nvSpPr>
            <p:cNvPr id="7" name="TextBox 6"/>
            <p:cNvSpPr txBox="1">
              <a:spLocks noChangeArrowheads="1"/>
            </p:cNvSpPr>
            <p:nvPr/>
          </p:nvSpPr>
          <p:spPr bwMode="auto">
            <a:xfrm>
              <a:off x="760462" y="3904177"/>
              <a:ext cx="2424698" cy="64633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Carbon Footprint </a:t>
              </a:r>
              <a:r>
                <a:rPr lang="en-US" dirty="0" smtClean="0">
                  <a:solidFill>
                    <a:schemeClr val="bg1"/>
                  </a:solidFill>
                  <a:latin typeface="Arial Rounded MT Bold" pitchFamily="34" charset="0"/>
                  <a:cs typeface="Calibri" pitchFamily="34" charset="0"/>
                </a:rPr>
                <a:t>“Drink in your hand”</a:t>
              </a:r>
              <a:endParaRPr lang="en-US" baseline="30000" dirty="0">
                <a:solidFill>
                  <a:schemeClr val="bg1"/>
                </a:solidFill>
                <a:latin typeface="Arial Rounded MT Bold" pitchFamily="34" charset="0"/>
                <a:cs typeface="Calibri" pitchFamily="34" charset="0"/>
              </a:endParaRPr>
            </a:p>
          </p:txBody>
        </p:sp>
        <p:sp>
          <p:nvSpPr>
            <p:cNvPr id="8" name="TextBox 7"/>
            <p:cNvSpPr txBox="1">
              <a:spLocks noChangeArrowheads="1"/>
            </p:cNvSpPr>
            <p:nvPr/>
          </p:nvSpPr>
          <p:spPr bwMode="auto">
            <a:xfrm>
              <a:off x="5041454" y="3890529"/>
              <a:ext cx="1595403" cy="64633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2020:</a:t>
              </a:r>
            </a:p>
            <a:p>
              <a:pPr algn="ct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311 g CO</a:t>
              </a:r>
              <a:r>
                <a:rPr lang="en-US" baseline="-25000" dirty="0">
                  <a:solidFill>
                    <a:schemeClr val="bg1"/>
                  </a:solidFill>
                  <a:latin typeface="Arial Rounded MT Bold" pitchFamily="34" charset="0"/>
                  <a:cs typeface="Calibri" pitchFamily="34" charset="0"/>
                </a:rPr>
                <a:t>2</a:t>
              </a:r>
              <a:r>
                <a:rPr lang="en-US" dirty="0">
                  <a:solidFill>
                    <a:schemeClr val="bg1"/>
                  </a:solidFill>
                  <a:latin typeface="Arial Rounded MT Bold" pitchFamily="34" charset="0"/>
                  <a:cs typeface="Calibri" pitchFamily="34" charset="0"/>
                </a:rPr>
                <a:t>e/l</a:t>
              </a:r>
            </a:p>
          </p:txBody>
        </p:sp>
        <p:sp>
          <p:nvSpPr>
            <p:cNvPr id="9" name="TextBox 8"/>
            <p:cNvSpPr txBox="1">
              <a:spLocks noChangeArrowheads="1"/>
            </p:cNvSpPr>
            <p:nvPr/>
          </p:nvSpPr>
          <p:spPr bwMode="auto">
            <a:xfrm>
              <a:off x="6663028" y="3904177"/>
              <a:ext cx="1568058" cy="646331"/>
            </a:xfrm>
            <a:prstGeom prst="rect">
              <a:avLst/>
            </a:prstGeom>
            <a:noFill/>
            <a:ln>
              <a:noFill/>
            </a:ln>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smtClean="0">
                  <a:solidFill>
                    <a:schemeClr val="bg1"/>
                  </a:solidFill>
                  <a:latin typeface="Arial Rounded MT Bold" pitchFamily="34" charset="0"/>
                  <a:cs typeface="Calibri" pitchFamily="34" charset="0"/>
                </a:rPr>
                <a:t>101 </a:t>
              </a:r>
              <a:r>
                <a:rPr lang="en-US" dirty="0">
                  <a:solidFill>
                    <a:schemeClr val="bg1"/>
                  </a:solidFill>
                  <a:latin typeface="Arial Rounded MT Bold" pitchFamily="34" charset="0"/>
                  <a:cs typeface="Calibri" pitchFamily="34" charset="0"/>
                </a:rPr>
                <a:t>g </a:t>
              </a:r>
              <a:r>
                <a:rPr lang="en-US" dirty="0" smtClean="0">
                  <a:solidFill>
                    <a:schemeClr val="bg1"/>
                  </a:solidFill>
                  <a:latin typeface="Arial Rounded MT Bold" pitchFamily="34" charset="0"/>
                  <a:cs typeface="Calibri" pitchFamily="34" charset="0"/>
                </a:rPr>
                <a:t>CO</a:t>
              </a:r>
              <a:r>
                <a:rPr lang="en-US" baseline="-25000" dirty="0" smtClean="0">
                  <a:solidFill>
                    <a:schemeClr val="bg1"/>
                  </a:solidFill>
                  <a:latin typeface="Arial Rounded MT Bold" pitchFamily="34" charset="0"/>
                  <a:cs typeface="Calibri" pitchFamily="34" charset="0"/>
                </a:rPr>
                <a:t>2</a:t>
              </a:r>
              <a:r>
                <a:rPr lang="en-US" dirty="0" smtClean="0">
                  <a:solidFill>
                    <a:schemeClr val="bg1"/>
                  </a:solidFill>
                  <a:latin typeface="Arial Rounded MT Bold" pitchFamily="34" charset="0"/>
                  <a:cs typeface="Calibri" pitchFamily="34" charset="0"/>
                </a:rPr>
                <a:t>e/l</a:t>
              </a:r>
            </a:p>
            <a:p>
              <a:pPr algn="ctr" defTabSz="914196" eaLnBrk="1" fontAlgn="base" hangingPunct="1">
                <a:spcBef>
                  <a:spcPct val="0"/>
                </a:spcBef>
                <a:spcAft>
                  <a:spcPct val="0"/>
                </a:spcAft>
              </a:pPr>
              <a:r>
                <a:rPr lang="en-US" dirty="0">
                  <a:solidFill>
                    <a:schemeClr val="bg1"/>
                  </a:solidFill>
                  <a:latin typeface="Arial Rounded MT Bold" pitchFamily="34" charset="0"/>
                  <a:cs typeface="Calibri" pitchFamily="34" charset="0"/>
                </a:rPr>
                <a:t>-25</a:t>
              </a:r>
              <a:r>
                <a:rPr lang="en-US" dirty="0" smtClean="0">
                  <a:solidFill>
                    <a:schemeClr val="bg1"/>
                  </a:solidFill>
                  <a:latin typeface="Arial Rounded MT Bold" pitchFamily="34" charset="0"/>
                  <a:cs typeface="Calibri" pitchFamily="34" charset="0"/>
                </a:rPr>
                <a:t>%</a:t>
              </a:r>
              <a:endParaRPr lang="en-US" dirty="0">
                <a:solidFill>
                  <a:schemeClr val="bg1"/>
                </a:solidFill>
                <a:latin typeface="Arial Rounded MT Bold" pitchFamily="34" charset="0"/>
                <a:cs typeface="Calibri" pitchFamily="34" charset="0"/>
              </a:endParaRPr>
            </a:p>
          </p:txBody>
        </p:sp>
      </p:grpSp>
      <p:grpSp>
        <p:nvGrpSpPr>
          <p:cNvPr id="2" name="Group 1"/>
          <p:cNvGrpSpPr/>
          <p:nvPr/>
        </p:nvGrpSpPr>
        <p:grpSpPr>
          <a:xfrm>
            <a:off x="757902" y="3817229"/>
            <a:ext cx="7907114" cy="1168933"/>
            <a:chOff x="613947" y="5054402"/>
            <a:chExt cx="7907114" cy="1168933"/>
          </a:xfrm>
        </p:grpSpPr>
        <p:sp>
          <p:nvSpPr>
            <p:cNvPr id="30" name="Rounded Rectangle 29"/>
            <p:cNvSpPr/>
            <p:nvPr/>
          </p:nvSpPr>
          <p:spPr>
            <a:xfrm>
              <a:off x="613947" y="5054402"/>
              <a:ext cx="7907114" cy="1168933"/>
            </a:xfrm>
            <a:prstGeom prst="roundRect">
              <a:avLst>
                <a:gd name="adj" fmla="val 11452"/>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6" fontAlgn="base">
                <a:spcBef>
                  <a:spcPct val="0"/>
                </a:spcBef>
                <a:spcAft>
                  <a:spcPct val="0"/>
                </a:spcAft>
                <a:defRPr/>
              </a:pPr>
              <a:endParaRPr lang="en-US">
                <a:solidFill>
                  <a:schemeClr val="bg1"/>
                </a:solidFill>
                <a:latin typeface="Arial Rounded MT Bold" pitchFamily="34" charset="0"/>
              </a:endParaRPr>
            </a:p>
          </p:txBody>
        </p:sp>
        <p:sp>
          <p:nvSpPr>
            <p:cNvPr id="31" name="TextBox 30"/>
            <p:cNvSpPr txBox="1">
              <a:spLocks noChangeArrowheads="1"/>
            </p:cNvSpPr>
            <p:nvPr/>
          </p:nvSpPr>
          <p:spPr bwMode="auto">
            <a:xfrm>
              <a:off x="3423433" y="5200550"/>
              <a:ext cx="1452642" cy="923330"/>
            </a:xfrm>
            <a:prstGeom prst="rect">
              <a:avLst/>
            </a:prstGeom>
            <a:noFill/>
            <a:ln>
              <a:noFill/>
            </a:ln>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2010:</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59 million</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metric tons</a:t>
              </a:r>
            </a:p>
          </p:txBody>
        </p:sp>
        <p:sp>
          <p:nvSpPr>
            <p:cNvPr id="32" name="TextBox 31"/>
            <p:cNvSpPr txBox="1">
              <a:spLocks noChangeArrowheads="1"/>
            </p:cNvSpPr>
            <p:nvPr/>
          </p:nvSpPr>
          <p:spPr bwMode="auto">
            <a:xfrm>
              <a:off x="755965" y="5200550"/>
              <a:ext cx="2424698" cy="64633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fontAlgn="base" hangingPunct="1">
                <a:spcBef>
                  <a:spcPct val="0"/>
                </a:spcBef>
                <a:spcAft>
                  <a:spcPct val="0"/>
                </a:spcAft>
              </a:pPr>
              <a:r>
                <a:rPr lang="en-US" dirty="0">
                  <a:solidFill>
                    <a:srgbClr val="E41E2A"/>
                  </a:solidFill>
                  <a:latin typeface="Arial Rounded MT Bold" pitchFamily="34" charset="0"/>
                  <a:cs typeface="Calibri" pitchFamily="34" charset="0"/>
                </a:rPr>
                <a:t>Absolute</a:t>
              </a:r>
              <a:r>
                <a:rPr lang="en-US" dirty="0">
                  <a:solidFill>
                    <a:srgbClr val="494949"/>
                  </a:solidFill>
                  <a:latin typeface="Arial Rounded MT Bold" pitchFamily="34" charset="0"/>
                  <a:cs typeface="Calibri" pitchFamily="34" charset="0"/>
                </a:rPr>
                <a:t> </a:t>
              </a:r>
              <a:r>
                <a:rPr lang="en-US" dirty="0" smtClean="0">
                  <a:solidFill>
                    <a:srgbClr val="494949"/>
                  </a:solidFill>
                  <a:latin typeface="Arial Rounded MT Bold" pitchFamily="34" charset="0"/>
                  <a:cs typeface="Calibri" pitchFamily="34" charset="0"/>
                </a:rPr>
                <a:t/>
              </a:r>
              <a:br>
                <a:rPr lang="en-US" dirty="0" smtClean="0">
                  <a:solidFill>
                    <a:srgbClr val="494949"/>
                  </a:solidFill>
                  <a:latin typeface="Arial Rounded MT Bold" pitchFamily="34" charset="0"/>
                  <a:cs typeface="Calibri" pitchFamily="34" charset="0"/>
                </a:rPr>
              </a:br>
              <a:r>
                <a:rPr lang="en-US" dirty="0" smtClean="0">
                  <a:solidFill>
                    <a:srgbClr val="494949"/>
                  </a:solidFill>
                  <a:latin typeface="Arial Rounded MT Bold" pitchFamily="34" charset="0"/>
                  <a:cs typeface="Calibri" pitchFamily="34" charset="0"/>
                </a:rPr>
                <a:t>Emissions</a:t>
              </a:r>
              <a:endParaRPr lang="en-US" dirty="0">
                <a:solidFill>
                  <a:srgbClr val="494949"/>
                </a:solidFill>
                <a:latin typeface="Arial Rounded MT Bold" pitchFamily="34" charset="0"/>
                <a:cs typeface="Calibri" pitchFamily="34" charset="0"/>
              </a:endParaRPr>
            </a:p>
          </p:txBody>
        </p:sp>
        <p:sp>
          <p:nvSpPr>
            <p:cNvPr id="33" name="TextBox 32"/>
            <p:cNvSpPr txBox="1">
              <a:spLocks noChangeArrowheads="1"/>
            </p:cNvSpPr>
            <p:nvPr/>
          </p:nvSpPr>
          <p:spPr bwMode="auto">
            <a:xfrm>
              <a:off x="5024704" y="5200550"/>
              <a:ext cx="1542908" cy="923330"/>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2020:</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72 million</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metric tons</a:t>
              </a:r>
            </a:p>
          </p:txBody>
        </p:sp>
        <p:sp>
          <p:nvSpPr>
            <p:cNvPr id="34" name="TextBox 33"/>
            <p:cNvSpPr txBox="1">
              <a:spLocks noChangeArrowheads="1"/>
            </p:cNvSpPr>
            <p:nvPr/>
          </p:nvSpPr>
          <p:spPr bwMode="auto">
            <a:xfrm>
              <a:off x="6716239" y="5200550"/>
              <a:ext cx="1452642" cy="923330"/>
            </a:xfrm>
            <a:prstGeom prst="rect">
              <a:avLst/>
            </a:prstGeom>
            <a:noFill/>
            <a:ln>
              <a:noFill/>
            </a:ln>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+13 million</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metric tons</a:t>
              </a:r>
            </a:p>
            <a:p>
              <a:pPr algn="ctr" defTabSz="914196" eaLnBrk="1" fontAlgn="base" hangingPunct="1">
                <a:spcBef>
                  <a:spcPct val="0"/>
                </a:spcBef>
                <a:spcAft>
                  <a:spcPct val="0"/>
                </a:spcAft>
              </a:pPr>
              <a:r>
                <a:rPr lang="en-US" dirty="0">
                  <a:solidFill>
                    <a:srgbClr val="494949"/>
                  </a:solidFill>
                  <a:latin typeface="Arial Rounded MT Bold" pitchFamily="34" charset="0"/>
                  <a:cs typeface="Calibri" pitchFamily="34" charset="0"/>
                </a:rPr>
                <a:t>+22%</a:t>
              </a:r>
            </a:p>
          </p:txBody>
        </p:sp>
      </p:grpSp>
      <p:grpSp>
        <p:nvGrpSpPr>
          <p:cNvPr id="62" name="Group 8"/>
          <p:cNvGrpSpPr>
            <a:grpSpLocks/>
          </p:cNvGrpSpPr>
          <p:nvPr/>
        </p:nvGrpSpPr>
        <p:grpSpPr bwMode="auto">
          <a:xfrm>
            <a:off x="2164132" y="994365"/>
            <a:ext cx="1674813" cy="2663825"/>
            <a:chOff x="1952718" y="808432"/>
            <a:chExt cx="1675185" cy="2663625"/>
          </a:xfrm>
        </p:grpSpPr>
        <p:sp>
          <p:nvSpPr>
            <p:cNvPr id="63" name="Rounded Rectangle 62"/>
            <p:cNvSpPr/>
            <p:nvPr/>
          </p:nvSpPr>
          <p:spPr>
            <a:xfrm>
              <a:off x="1952718"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64" name="Rounded Rectangle 63"/>
            <p:cNvSpPr/>
            <p:nvPr/>
          </p:nvSpPr>
          <p:spPr bwMode="auto">
            <a:xfrm>
              <a:off x="1952718"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algn="ctr" defTabSz="914400"/>
              <a:r>
                <a:rPr lang="en-US" sz="1200" b="1">
                  <a:solidFill>
                    <a:srgbClr val="FFFFFF"/>
                  </a:solidFill>
                  <a:latin typeface="Arial" pitchFamily="34" charset="0"/>
                </a:rPr>
                <a:t>PACKAGING</a:t>
              </a:r>
            </a:p>
          </p:txBody>
        </p:sp>
        <p:pic>
          <p:nvPicPr>
            <p:cNvPr id="65" name="Picture 2"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3330"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 name="Group 9"/>
          <p:cNvGrpSpPr>
            <a:grpSpLocks/>
          </p:cNvGrpSpPr>
          <p:nvPr/>
        </p:nvGrpSpPr>
        <p:grpSpPr bwMode="auto">
          <a:xfrm>
            <a:off x="3865932" y="994365"/>
            <a:ext cx="1679575" cy="2663825"/>
            <a:chOff x="3747074" y="808432"/>
            <a:chExt cx="1679822" cy="2663625"/>
          </a:xfrm>
        </p:grpSpPr>
        <p:sp>
          <p:nvSpPr>
            <p:cNvPr id="67" name="Rounded Rectangle 66"/>
            <p:cNvSpPr/>
            <p:nvPr/>
          </p:nvSpPr>
          <p:spPr>
            <a:xfrm>
              <a:off x="3764540" y="808432"/>
              <a:ext cx="1662356"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68" name="Rounded Rectangle 67"/>
            <p:cNvSpPr/>
            <p:nvPr/>
          </p:nvSpPr>
          <p:spPr bwMode="auto">
            <a:xfrm>
              <a:off x="3747074" y="1203690"/>
              <a:ext cx="1675059"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a:solidFill>
                    <a:srgbClr val="FFFFFF"/>
                  </a:solidFill>
                  <a:latin typeface="Arial" pitchFamily="34" charset="0"/>
                </a:rPr>
                <a:t>MANUFACTURING</a:t>
              </a:r>
            </a:p>
          </p:txBody>
        </p:sp>
        <p:pic>
          <p:nvPicPr>
            <p:cNvPr id="69" name="Picture 3" descr="Bottling_Facility_new.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88126"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0" name="Group 11"/>
          <p:cNvGrpSpPr>
            <a:grpSpLocks/>
          </p:cNvGrpSpPr>
          <p:nvPr/>
        </p:nvGrpSpPr>
        <p:grpSpPr bwMode="auto">
          <a:xfrm>
            <a:off x="7283820" y="994365"/>
            <a:ext cx="1679575" cy="2663825"/>
            <a:chOff x="7335785" y="808432"/>
            <a:chExt cx="1679868" cy="2663625"/>
          </a:xfrm>
        </p:grpSpPr>
        <p:sp>
          <p:nvSpPr>
            <p:cNvPr id="71" name="Rounded Rectangle 70"/>
            <p:cNvSpPr/>
            <p:nvPr/>
          </p:nvSpPr>
          <p:spPr>
            <a:xfrm>
              <a:off x="7353250" y="808432"/>
              <a:ext cx="1662403"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72" name="Rounded Rectangle 71"/>
            <p:cNvSpPr/>
            <p:nvPr/>
          </p:nvSpPr>
          <p:spPr bwMode="auto">
            <a:xfrm>
              <a:off x="7335785" y="1203690"/>
              <a:ext cx="1675104" cy="469865"/>
            </a:xfrm>
            <a:prstGeom prst="roundRect">
              <a:avLst>
                <a:gd name="adj" fmla="val 10926"/>
              </a:avLst>
            </a:prstGeom>
            <a:solidFill>
              <a:srgbClr val="494949"/>
            </a:solidFill>
            <a:ln w="25400" cap="flat" cmpd="sng" algn="ctr">
              <a:noFill/>
              <a:prstDash val="solid"/>
            </a:ln>
            <a:effectLst/>
          </p:spPr>
          <p:txBody>
            <a:bodyPr lIns="0" tIns="0" rIns="0" bIns="0" anchor="ctr"/>
            <a:lstStyle/>
            <a:p>
              <a:pPr algn="ctr" defTabSz="914400"/>
              <a:r>
                <a:rPr lang="en-US" sz="1200" b="1">
                  <a:solidFill>
                    <a:srgbClr val="FFFFFF"/>
                  </a:solidFill>
                  <a:latin typeface="Arial" pitchFamily="34" charset="0"/>
                </a:rPr>
                <a:t>REFRIGERATION</a:t>
              </a:r>
            </a:p>
          </p:txBody>
        </p:sp>
        <p:pic>
          <p:nvPicPr>
            <p:cNvPr id="73" name="Picture 4" descr="refridgeration_new.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82827" y="1811530"/>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4" name="Group 6"/>
          <p:cNvGrpSpPr>
            <a:grpSpLocks/>
          </p:cNvGrpSpPr>
          <p:nvPr/>
        </p:nvGrpSpPr>
        <p:grpSpPr bwMode="auto">
          <a:xfrm>
            <a:off x="462332" y="994365"/>
            <a:ext cx="1674813" cy="2663825"/>
            <a:chOff x="158362" y="808432"/>
            <a:chExt cx="1675185" cy="2663625"/>
          </a:xfrm>
        </p:grpSpPr>
        <p:sp>
          <p:nvSpPr>
            <p:cNvPr id="75" name="Rounded Rectangle 74"/>
            <p:cNvSpPr/>
            <p:nvPr/>
          </p:nvSpPr>
          <p:spPr>
            <a:xfrm>
              <a:off x="171065"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76" name="Rounded Rectangle 75"/>
            <p:cNvSpPr/>
            <p:nvPr/>
          </p:nvSpPr>
          <p:spPr bwMode="auto">
            <a:xfrm>
              <a:off x="158362"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a:solidFill>
                    <a:srgbClr val="FFFFFF"/>
                  </a:solidFill>
                  <a:latin typeface="Arial" pitchFamily="34" charset="0"/>
                </a:rPr>
                <a:t>INGREDIENTS</a:t>
              </a:r>
            </a:p>
          </p:txBody>
        </p:sp>
        <p:pic>
          <p:nvPicPr>
            <p:cNvPr id="77" name="Picture 5" descr="tractor_new.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96849"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Group 10"/>
          <p:cNvGrpSpPr>
            <a:grpSpLocks/>
          </p:cNvGrpSpPr>
          <p:nvPr/>
        </p:nvGrpSpPr>
        <p:grpSpPr bwMode="auto">
          <a:xfrm>
            <a:off x="5566145" y="994365"/>
            <a:ext cx="1692275" cy="2663825"/>
            <a:chOff x="5541430" y="808432"/>
            <a:chExt cx="1691582" cy="2663625"/>
          </a:xfrm>
        </p:grpSpPr>
        <p:sp>
          <p:nvSpPr>
            <p:cNvPr id="79" name="Rounded Rectangle 78"/>
            <p:cNvSpPr/>
            <p:nvPr/>
          </p:nvSpPr>
          <p:spPr>
            <a:xfrm>
              <a:off x="5569993" y="808432"/>
              <a:ext cx="1663019"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80" name="Rounded Rectangle 79"/>
            <p:cNvSpPr/>
            <p:nvPr/>
          </p:nvSpPr>
          <p:spPr bwMode="auto">
            <a:xfrm>
              <a:off x="5541430" y="1203690"/>
              <a:ext cx="1675714" cy="469865"/>
            </a:xfrm>
            <a:prstGeom prst="roundRect">
              <a:avLst>
                <a:gd name="adj" fmla="val 13658"/>
              </a:avLst>
            </a:prstGeom>
            <a:solidFill>
              <a:srgbClr val="494949"/>
            </a:solidFill>
            <a:ln w="25400" cap="flat" cmpd="sng" algn="ctr">
              <a:noFill/>
              <a:prstDash val="solid"/>
            </a:ln>
            <a:effectLst/>
          </p:spPr>
          <p:txBody>
            <a:bodyPr lIns="0" tIns="0" rIns="0" bIns="0" anchor="ctr"/>
            <a:lstStyle/>
            <a:p>
              <a:pPr algn="ctr" defTabSz="914400"/>
              <a:r>
                <a:rPr lang="en-US" sz="1200" b="1" dirty="0">
                  <a:solidFill>
                    <a:srgbClr val="FFFFFF"/>
                  </a:solidFill>
                  <a:latin typeface="Arial" pitchFamily="34" charset="0"/>
                </a:rPr>
                <a:t>DISTRIBUTION</a:t>
              </a:r>
            </a:p>
          </p:txBody>
        </p:sp>
        <p:pic>
          <p:nvPicPr>
            <p:cNvPr id="81" name="Picture 7" descr="truck_new.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596313" y="1811530"/>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2"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auto">
          <a:xfrm>
            <a:off x="471858" y="1961011"/>
            <a:ext cx="1665288"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53"/>
          <p:cNvSpPr txBox="1">
            <a:spLocks noChangeArrowheads="1"/>
          </p:cNvSpPr>
          <p:nvPr/>
        </p:nvSpPr>
        <p:spPr bwMode="auto">
          <a:xfrm>
            <a:off x="131902" y="275542"/>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SHIFT IN GOAL FROM </a:t>
            </a:r>
          </a:p>
          <a:p>
            <a:pPr>
              <a:lnSpc>
                <a:spcPct val="80000"/>
              </a:lnSpc>
            </a:pPr>
            <a:r>
              <a:rPr lang="en-US" sz="4000" b="1" dirty="0" smtClean="0">
                <a:latin typeface="Arial Narrow" pitchFamily="34" charset="0"/>
              </a:rPr>
              <a:t>ABSOLUTE to INTENSITY</a:t>
            </a:r>
            <a:endParaRPr lang="en-US" sz="4000" b="1" dirty="0">
              <a:latin typeface="Arial Narrow" pitchFamily="34" charset="0"/>
            </a:endParaRPr>
          </a:p>
        </p:txBody>
      </p:sp>
      <p:sp>
        <p:nvSpPr>
          <p:cNvPr id="84" name="Rounded Rectangle 83"/>
          <p:cNvSpPr/>
          <p:nvPr/>
        </p:nvSpPr>
        <p:spPr>
          <a:xfrm>
            <a:off x="0" y="6318259"/>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85" name="Picture 17" descr="bottle_new.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467725" y="6358246"/>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611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webdesign.org/img_articles/18455/finished_sun_rays1.jpg">
            <a:hlinkClick r:id="rId3"/>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17704" y="1548384"/>
            <a:ext cx="7315197" cy="45043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3637886" y="2943786"/>
            <a:ext cx="1674832" cy="3200400"/>
          </a:xfrm>
          <a:prstGeom prst="rect">
            <a:avLst/>
          </a:prstGeom>
        </p:spPr>
      </p:pic>
      <p:sp>
        <p:nvSpPr>
          <p:cNvPr id="5" name="Oval 4"/>
          <p:cNvSpPr/>
          <p:nvPr/>
        </p:nvSpPr>
        <p:spPr>
          <a:xfrm>
            <a:off x="3195142" y="1362171"/>
            <a:ext cx="2560320" cy="1554480"/>
          </a:xfrm>
          <a:prstGeom prst="ellipse">
            <a:avLst/>
          </a:prstGeom>
          <a:solidFill>
            <a:srgbClr val="C00000"/>
          </a:solidFill>
          <a:ln>
            <a:noFill/>
          </a:ln>
          <a:effectLst>
            <a:glow rad="63500">
              <a:schemeClr val="accent3">
                <a:satMod val="175000"/>
                <a:alpha val="40000"/>
              </a:schemeClr>
            </a:glow>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pitchFamily="34" charset="0"/>
                <a:cs typeface="Arial" pitchFamily="34" charset="0"/>
              </a:rPr>
              <a:t>LEADER</a:t>
            </a:r>
          </a:p>
          <a:p>
            <a:pPr algn="ctr"/>
            <a:r>
              <a:rPr lang="en-US" sz="1600" dirty="0" smtClean="0">
                <a:solidFill>
                  <a:schemeClr val="bg1"/>
                </a:solidFill>
                <a:latin typeface="Arial" pitchFamily="34" charset="0"/>
                <a:cs typeface="Arial" pitchFamily="34" charset="0"/>
              </a:rPr>
              <a:t>Effectively communicates 2020 value-chain climate goals</a:t>
            </a:r>
            <a:endParaRPr lang="en-US" sz="1600" dirty="0">
              <a:solidFill>
                <a:schemeClr val="bg1"/>
              </a:solidFill>
              <a:latin typeface="Arial" pitchFamily="34" charset="0"/>
              <a:cs typeface="Arial" pitchFamily="34" charset="0"/>
            </a:endParaRPr>
          </a:p>
        </p:txBody>
      </p:sp>
      <p:sp>
        <p:nvSpPr>
          <p:cNvPr id="7" name="Oval 6"/>
          <p:cNvSpPr/>
          <p:nvPr/>
        </p:nvSpPr>
        <p:spPr>
          <a:xfrm>
            <a:off x="192862" y="4498266"/>
            <a:ext cx="2560320" cy="1554480"/>
          </a:xfrm>
          <a:prstGeom prst="ellipse">
            <a:avLst/>
          </a:prstGeom>
          <a:solidFill>
            <a:srgbClr val="C00000"/>
          </a:solidFill>
          <a:ln>
            <a:noFill/>
          </a:ln>
          <a:effectLst>
            <a:glow rad="63500">
              <a:schemeClr val="accent3">
                <a:satMod val="175000"/>
                <a:alpha val="40000"/>
              </a:schemeClr>
            </a:glow>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pitchFamily="34" charset="0"/>
                <a:cs typeface="Arial" pitchFamily="34" charset="0"/>
              </a:rPr>
              <a:t>INNOVATOR</a:t>
            </a:r>
          </a:p>
          <a:p>
            <a:pPr algn="ctr"/>
            <a:r>
              <a:rPr lang="en-US" sz="1600" dirty="0" smtClean="0">
                <a:solidFill>
                  <a:schemeClr val="bg1"/>
                </a:solidFill>
                <a:latin typeface="Arial" pitchFamily="34" charset="0"/>
                <a:cs typeface="Arial" pitchFamily="34" charset="0"/>
              </a:rPr>
              <a:t>Defines a strong business case for action</a:t>
            </a:r>
            <a:endParaRPr lang="en-US" sz="1600" dirty="0">
              <a:solidFill>
                <a:schemeClr val="bg1"/>
              </a:solidFill>
              <a:latin typeface="Arial" pitchFamily="34" charset="0"/>
              <a:cs typeface="Arial" pitchFamily="34" charset="0"/>
            </a:endParaRPr>
          </a:p>
        </p:txBody>
      </p:sp>
      <p:sp>
        <p:nvSpPr>
          <p:cNvPr id="8" name="Oval 7"/>
          <p:cNvSpPr/>
          <p:nvPr/>
        </p:nvSpPr>
        <p:spPr>
          <a:xfrm>
            <a:off x="5563438" y="2693850"/>
            <a:ext cx="2560320" cy="1554480"/>
          </a:xfrm>
          <a:prstGeom prst="ellipse">
            <a:avLst/>
          </a:prstGeom>
          <a:solidFill>
            <a:srgbClr val="C00000"/>
          </a:solidFill>
          <a:ln>
            <a:noFill/>
          </a:ln>
          <a:effectLst>
            <a:glow rad="63500">
              <a:schemeClr val="accent3">
                <a:satMod val="175000"/>
                <a:alpha val="40000"/>
              </a:schemeClr>
            </a:glow>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pitchFamily="34" charset="0"/>
                <a:cs typeface="Arial" pitchFamily="34" charset="0"/>
              </a:rPr>
              <a:t>CHANGE-AGENT</a:t>
            </a:r>
          </a:p>
          <a:p>
            <a:pPr algn="ctr"/>
            <a:r>
              <a:rPr lang="en-US" sz="1600" dirty="0" smtClean="0">
                <a:solidFill>
                  <a:schemeClr val="bg1"/>
                </a:solidFill>
                <a:latin typeface="Arial" pitchFamily="34" charset="0"/>
                <a:cs typeface="Arial" pitchFamily="34" charset="0"/>
              </a:rPr>
              <a:t>Engages suppliers</a:t>
            </a:r>
            <a:endParaRPr lang="en-US" sz="1600" dirty="0">
              <a:solidFill>
                <a:schemeClr val="bg1"/>
              </a:solidFill>
              <a:latin typeface="Arial" pitchFamily="34" charset="0"/>
              <a:cs typeface="Arial" pitchFamily="34" charset="0"/>
            </a:endParaRPr>
          </a:p>
        </p:txBody>
      </p:sp>
      <p:sp>
        <p:nvSpPr>
          <p:cNvPr id="9" name="Oval 8"/>
          <p:cNvSpPr/>
          <p:nvPr/>
        </p:nvSpPr>
        <p:spPr>
          <a:xfrm>
            <a:off x="6197422" y="4498266"/>
            <a:ext cx="2560320" cy="1554480"/>
          </a:xfrm>
          <a:prstGeom prst="ellipse">
            <a:avLst/>
          </a:prstGeom>
          <a:solidFill>
            <a:srgbClr val="C00000"/>
          </a:solidFill>
          <a:ln>
            <a:noFill/>
          </a:ln>
          <a:effectLst>
            <a:glow rad="63500">
              <a:schemeClr val="accent3">
                <a:satMod val="175000"/>
                <a:alpha val="40000"/>
              </a:schemeClr>
            </a:glow>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pitchFamily="34" charset="0"/>
                <a:cs typeface="Arial" pitchFamily="34" charset="0"/>
              </a:rPr>
              <a:t>VALUE-CREATOR</a:t>
            </a:r>
          </a:p>
          <a:p>
            <a:pPr algn="ctr"/>
            <a:r>
              <a:rPr lang="en-US" sz="1600" dirty="0" smtClean="0">
                <a:solidFill>
                  <a:schemeClr val="bg1"/>
                </a:solidFill>
                <a:latin typeface="Arial" pitchFamily="34" charset="0"/>
                <a:cs typeface="Arial" pitchFamily="34" charset="0"/>
              </a:rPr>
              <a:t>Creates business and sustainability value</a:t>
            </a:r>
            <a:endParaRPr lang="en-US" sz="1600" dirty="0">
              <a:solidFill>
                <a:schemeClr val="bg1"/>
              </a:solidFill>
              <a:latin typeface="Arial" pitchFamily="34" charset="0"/>
              <a:cs typeface="Arial" pitchFamily="34" charset="0"/>
            </a:endParaRPr>
          </a:p>
        </p:txBody>
      </p:sp>
      <p:sp>
        <p:nvSpPr>
          <p:cNvPr id="10" name="Oval 9"/>
          <p:cNvSpPr/>
          <p:nvPr/>
        </p:nvSpPr>
        <p:spPr>
          <a:xfrm>
            <a:off x="851811" y="2693850"/>
            <a:ext cx="2560320" cy="1554480"/>
          </a:xfrm>
          <a:prstGeom prst="ellipse">
            <a:avLst/>
          </a:prstGeom>
          <a:solidFill>
            <a:srgbClr val="C00000"/>
          </a:solidFill>
          <a:ln>
            <a:noFill/>
          </a:ln>
          <a:effectLst>
            <a:glow rad="63500">
              <a:schemeClr val="accent3">
                <a:satMod val="175000"/>
                <a:alpha val="40000"/>
              </a:schemeClr>
            </a:glow>
            <a:outerShdw blurRad="50800" dist="38100" dir="13500000" algn="b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Arial" pitchFamily="34" charset="0"/>
                <a:cs typeface="Arial" pitchFamily="34" charset="0"/>
              </a:rPr>
              <a:t>EXPERT</a:t>
            </a:r>
          </a:p>
          <a:p>
            <a:pPr algn="ctr"/>
            <a:r>
              <a:rPr lang="en-US" sz="1600" dirty="0" smtClean="0">
                <a:solidFill>
                  <a:schemeClr val="bg1"/>
                </a:solidFill>
                <a:latin typeface="Arial" pitchFamily="34" charset="0"/>
                <a:cs typeface="Arial" pitchFamily="34" charset="0"/>
              </a:rPr>
              <a:t>Understands key opportunity areas</a:t>
            </a:r>
          </a:p>
        </p:txBody>
      </p:sp>
      <p:sp>
        <p:nvSpPr>
          <p:cNvPr id="11" name="TextBox 53"/>
          <p:cNvSpPr txBox="1">
            <a:spLocks noChangeArrowheads="1"/>
          </p:cNvSpPr>
          <p:nvPr/>
        </p:nvSpPr>
        <p:spPr bwMode="auto">
          <a:xfrm>
            <a:off x="131902" y="275542"/>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WHAT IS A CLIMATE AMBASSADOR?</a:t>
            </a:r>
          </a:p>
          <a:p>
            <a:pPr>
              <a:lnSpc>
                <a:spcPct val="80000"/>
              </a:lnSpc>
            </a:pPr>
            <a:r>
              <a:rPr lang="en-US" sz="4000" b="1" dirty="0" smtClean="0">
                <a:latin typeface="Arial Narrow" pitchFamily="34" charset="0"/>
              </a:rPr>
              <a:t>EXPERT, ADVISOR, CHANGE AGENT</a:t>
            </a:r>
            <a:endParaRPr lang="en-US" sz="4000" b="1" dirty="0">
              <a:latin typeface="Arial Narrow" pitchFamily="34" charset="0"/>
            </a:endParaRPr>
          </a:p>
        </p:txBody>
      </p:sp>
      <p:sp>
        <p:nvSpPr>
          <p:cNvPr id="12" name="Rounded Rectangle 11"/>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3" name="Picture 17" descr="bottle_new.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4068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53"/>
          <p:cNvSpPr txBox="1">
            <a:spLocks noChangeArrowheads="1"/>
          </p:cNvSpPr>
          <p:nvPr/>
        </p:nvSpPr>
        <p:spPr bwMode="auto">
          <a:xfrm>
            <a:off x="0" y="-1"/>
            <a:ext cx="9144000" cy="1189252"/>
          </a:xfrm>
          <a:prstGeom prst="rect">
            <a:avLst/>
          </a:prstGeom>
          <a:solidFill>
            <a:schemeClr val="tx1">
              <a:alpha val="62000"/>
            </a:schemeClr>
          </a:solidFill>
          <a:ln>
            <a:noFill/>
          </a:ln>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solidFill>
                  <a:schemeClr val="bg1"/>
                </a:solidFill>
                <a:latin typeface="Arial Narrow" pitchFamily="34" charset="0"/>
              </a:rPr>
              <a:t>LEADERS IN OUR SYSTEM</a:t>
            </a:r>
          </a:p>
          <a:p>
            <a:pPr>
              <a:lnSpc>
                <a:spcPct val="80000"/>
              </a:lnSpc>
            </a:pPr>
            <a:r>
              <a:rPr lang="en-US" sz="4000" b="1" dirty="0" smtClean="0">
                <a:solidFill>
                  <a:schemeClr val="bg1"/>
                </a:solidFill>
                <a:latin typeface="Arial Narrow" pitchFamily="34" charset="0"/>
              </a:rPr>
              <a:t>ROLE OF THE CLIMATE AMBASSADOR</a:t>
            </a:r>
            <a:endParaRPr lang="en-US" sz="4000" b="1" dirty="0">
              <a:solidFill>
                <a:schemeClr val="bg1"/>
              </a:solidFill>
              <a:latin typeface="Arial Narrow" pitchFamily="34" charset="0"/>
            </a:endParaRPr>
          </a:p>
        </p:txBody>
      </p:sp>
      <p:sp>
        <p:nvSpPr>
          <p:cNvPr id="6" name="TextBox 5"/>
          <p:cNvSpPr txBox="1"/>
          <p:nvPr/>
        </p:nvSpPr>
        <p:spPr>
          <a:xfrm>
            <a:off x="627798" y="1473958"/>
            <a:ext cx="7683690" cy="4985980"/>
          </a:xfrm>
          <a:prstGeom prst="rect">
            <a:avLst/>
          </a:prstGeom>
          <a:noFill/>
        </p:spPr>
        <p:txBody>
          <a:bodyPr wrap="square" rtlCol="0">
            <a:spAutoFit/>
          </a:bodyPr>
          <a:lstStyle/>
          <a:p>
            <a:pPr marL="285750" lvl="0" indent="-285750">
              <a:buFont typeface="Wingdings" pitchFamily="2" charset="2"/>
              <a:buChar char="ü"/>
            </a:pPr>
            <a:r>
              <a:rPr lang="en-US" sz="2000" dirty="0">
                <a:latin typeface="Arial" pitchFamily="34" charset="0"/>
              </a:rPr>
              <a:t>Engage with BUs to deliver this material and address </a:t>
            </a:r>
            <a:r>
              <a:rPr lang="en-US" sz="2000" dirty="0" smtClean="0">
                <a:latin typeface="Arial" pitchFamily="34" charset="0"/>
              </a:rPr>
              <a:t>questions</a:t>
            </a:r>
          </a:p>
          <a:p>
            <a:pPr marL="285750" lvl="0" indent="-285750">
              <a:buFont typeface="Wingdings" pitchFamily="2" charset="2"/>
              <a:buChar char="ü"/>
            </a:pPr>
            <a:endParaRPr lang="en-US" sz="2000" dirty="0">
              <a:latin typeface="Arial" pitchFamily="34" charset="0"/>
            </a:endParaRPr>
          </a:p>
          <a:p>
            <a:pPr marL="285750" lvl="0" indent="-285750">
              <a:buFont typeface="Wingdings" pitchFamily="2" charset="2"/>
              <a:buChar char="ü"/>
            </a:pPr>
            <a:r>
              <a:rPr lang="en-US" sz="2000" dirty="0">
                <a:latin typeface="Arial" pitchFamily="34" charset="0"/>
              </a:rPr>
              <a:t>Together with BUs engage top bottlers to deliver this material and address </a:t>
            </a:r>
            <a:r>
              <a:rPr lang="en-US" sz="2000" dirty="0" smtClean="0">
                <a:latin typeface="Arial" pitchFamily="34" charset="0"/>
              </a:rPr>
              <a:t>questions</a:t>
            </a:r>
          </a:p>
          <a:p>
            <a:pPr marL="285750" lvl="0" indent="-285750">
              <a:buFont typeface="Wingdings" pitchFamily="2" charset="2"/>
              <a:buChar char="ü"/>
            </a:pPr>
            <a:endParaRPr lang="en-US" sz="2000" dirty="0">
              <a:latin typeface="Arial" pitchFamily="34" charset="0"/>
            </a:endParaRPr>
          </a:p>
          <a:p>
            <a:pPr marL="285750" lvl="0" indent="-285750">
              <a:buFont typeface="Wingdings" pitchFamily="2" charset="2"/>
              <a:buChar char="ü"/>
            </a:pPr>
            <a:r>
              <a:rPr lang="en-US" sz="2000" dirty="0">
                <a:latin typeface="Arial" pitchFamily="34" charset="0"/>
              </a:rPr>
              <a:t>Support BU and bottlers in supplier </a:t>
            </a:r>
            <a:r>
              <a:rPr lang="en-US" sz="2000" dirty="0" smtClean="0">
                <a:latin typeface="Arial" pitchFamily="34" charset="0"/>
              </a:rPr>
              <a:t>engagements</a:t>
            </a:r>
          </a:p>
          <a:p>
            <a:pPr marL="285750" lvl="0" indent="-285750">
              <a:buFont typeface="Wingdings" pitchFamily="2" charset="2"/>
              <a:buChar char="ü"/>
            </a:pPr>
            <a:endParaRPr lang="en-US" sz="2000" dirty="0">
              <a:latin typeface="Arial" pitchFamily="34" charset="0"/>
            </a:endParaRPr>
          </a:p>
          <a:p>
            <a:pPr marL="285750" lvl="0" indent="-285750">
              <a:buFont typeface="Wingdings" pitchFamily="2" charset="2"/>
              <a:buChar char="ü"/>
            </a:pPr>
            <a:r>
              <a:rPr lang="en-US" sz="2000" dirty="0">
                <a:latin typeface="Arial" pitchFamily="34" charset="0"/>
              </a:rPr>
              <a:t>Gather feedback from BUs and bottlers and provide it to </a:t>
            </a:r>
            <a:r>
              <a:rPr lang="en-US" sz="2000" dirty="0" smtClean="0">
                <a:latin typeface="Arial" pitchFamily="34" charset="0"/>
              </a:rPr>
              <a:t>Corporate</a:t>
            </a:r>
          </a:p>
          <a:p>
            <a:pPr marL="285750" lvl="0" indent="-285750">
              <a:buFont typeface="Wingdings" pitchFamily="2" charset="2"/>
              <a:buChar char="ü"/>
            </a:pPr>
            <a:endParaRPr lang="en-US" sz="2000" dirty="0">
              <a:latin typeface="Arial" pitchFamily="34" charset="0"/>
            </a:endParaRPr>
          </a:p>
          <a:p>
            <a:pPr marL="285750" lvl="0" indent="-285750">
              <a:buFont typeface="Wingdings" pitchFamily="2" charset="2"/>
              <a:buChar char="ü"/>
            </a:pPr>
            <a:r>
              <a:rPr lang="en-US" sz="2000" dirty="0">
                <a:latin typeface="Arial" pitchFamily="34" charset="0"/>
              </a:rPr>
              <a:t>Actively participate in the process to establish year on year targets though </a:t>
            </a:r>
            <a:r>
              <a:rPr lang="en-US" sz="2000" dirty="0" smtClean="0">
                <a:latin typeface="Arial" pitchFamily="34" charset="0"/>
              </a:rPr>
              <a:t>2020</a:t>
            </a:r>
          </a:p>
          <a:p>
            <a:pPr marL="285750" lvl="0" indent="-285750">
              <a:buFont typeface="Wingdings" pitchFamily="2" charset="2"/>
              <a:buChar char="ü"/>
            </a:pPr>
            <a:endParaRPr lang="en-US" sz="2000" dirty="0">
              <a:latin typeface="Arial" pitchFamily="34" charset="0"/>
            </a:endParaRPr>
          </a:p>
          <a:p>
            <a:pPr marL="285750" lvl="0" indent="-285750">
              <a:buFont typeface="Wingdings" pitchFamily="2" charset="2"/>
              <a:buChar char="ü"/>
            </a:pPr>
            <a:r>
              <a:rPr lang="en-US" sz="2000" dirty="0">
                <a:latin typeface="Arial" pitchFamily="34" charset="0"/>
              </a:rPr>
              <a:t>Participate in a follow-up </a:t>
            </a:r>
            <a:r>
              <a:rPr lang="en-US" sz="2000" dirty="0" smtClean="0">
                <a:latin typeface="Arial" pitchFamily="34" charset="0"/>
              </a:rPr>
              <a:t>web </a:t>
            </a:r>
            <a:r>
              <a:rPr lang="en-US" sz="2000" dirty="0">
                <a:latin typeface="Arial" pitchFamily="34" charset="0"/>
              </a:rPr>
              <a:t>session in 1Q 2014 to report progress on the above</a:t>
            </a:r>
          </a:p>
          <a:p>
            <a:endParaRPr lang="en-US" dirty="0"/>
          </a:p>
        </p:txBody>
      </p:sp>
    </p:spTree>
    <p:extLst>
      <p:ext uri="{BB962C8B-B14F-4D97-AF65-F5344CB8AC3E}">
        <p14:creationId xmlns:p14="http://schemas.microsoft.com/office/powerpoint/2010/main" val="41699734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6250" y="-332644"/>
            <a:ext cx="10590047" cy="7219950"/>
          </a:xfrm>
          <a:prstGeom prst="rect">
            <a:avLst/>
          </a:prstGeom>
        </p:spPr>
      </p:pic>
      <p:sp>
        <p:nvSpPr>
          <p:cNvPr id="12" name="Rectangle 11"/>
          <p:cNvSpPr/>
          <p:nvPr/>
        </p:nvSpPr>
        <p:spPr>
          <a:xfrm>
            <a:off x="436079" y="0"/>
            <a:ext cx="9144000" cy="6858000"/>
          </a:xfrm>
          <a:prstGeom prst="rect">
            <a:avLst/>
          </a:prstGeom>
          <a:gradFill flip="none" rotWithShape="1">
            <a:gsLst>
              <a:gs pos="76000">
                <a:schemeClr val="bg2">
                  <a:alpha val="10000"/>
                  <a:lumMod val="60000"/>
                </a:schemeClr>
              </a:gs>
              <a:gs pos="100000">
                <a:schemeClr val="bg2">
                  <a:lumMod val="1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400800" y="2513215"/>
            <a:ext cx="2222532" cy="4047929"/>
          </a:xfrm>
          <a:prstGeom prst="rect">
            <a:avLst/>
          </a:prstGeom>
        </p:spPr>
      </p:pic>
      <p:sp>
        <p:nvSpPr>
          <p:cNvPr id="14" name="Rectangle 13"/>
          <p:cNvSpPr/>
          <p:nvPr/>
        </p:nvSpPr>
        <p:spPr>
          <a:xfrm>
            <a:off x="0" y="0"/>
            <a:ext cx="4038600" cy="6887307"/>
          </a:xfrm>
          <a:prstGeom prst="rect">
            <a:avLst/>
          </a:prstGeom>
          <a:solidFill>
            <a:schemeClr val="tx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15" name="TextBox 14"/>
          <p:cNvSpPr txBox="1"/>
          <p:nvPr/>
        </p:nvSpPr>
        <p:spPr>
          <a:xfrm>
            <a:off x="180710" y="630699"/>
            <a:ext cx="3297101" cy="978729"/>
          </a:xfrm>
          <a:prstGeom prst="rect">
            <a:avLst/>
          </a:prstGeom>
          <a:noFill/>
        </p:spPr>
        <p:txBody>
          <a:bodyPr wrap="square" rtlCol="0">
            <a:spAutoFit/>
          </a:bodyPr>
          <a:lstStyle/>
          <a:p>
            <a:pPr>
              <a:lnSpc>
                <a:spcPct val="80000"/>
              </a:lnSpc>
            </a:pPr>
            <a:r>
              <a:rPr lang="en-US" sz="3600" b="1" dirty="0" smtClean="0">
                <a:solidFill>
                  <a:schemeClr val="bg1"/>
                </a:solidFill>
                <a:latin typeface="Arial Narrow" pitchFamily="34" charset="0"/>
                <a:cs typeface="Arial"/>
              </a:rPr>
              <a:t>TRAINING OBJECTIVES</a:t>
            </a:r>
            <a:endParaRPr lang="en-US" sz="3600" b="1" dirty="0">
              <a:solidFill>
                <a:schemeClr val="bg1"/>
              </a:solidFill>
              <a:latin typeface="Arial Narrow" pitchFamily="34" charset="0"/>
              <a:cs typeface="Arial"/>
            </a:endParaRPr>
          </a:p>
        </p:txBody>
      </p:sp>
      <p:sp>
        <p:nvSpPr>
          <p:cNvPr id="16" name="TextBox 15"/>
          <p:cNvSpPr txBox="1"/>
          <p:nvPr/>
        </p:nvSpPr>
        <p:spPr>
          <a:xfrm>
            <a:off x="208027" y="1861840"/>
            <a:ext cx="3723893" cy="4647426"/>
          </a:xfrm>
          <a:prstGeom prst="rect">
            <a:avLst/>
          </a:prstGeom>
          <a:noFill/>
        </p:spPr>
        <p:txBody>
          <a:bodyPr wrap="square" rtlCol="0">
            <a:spAutoFit/>
          </a:bodyPr>
          <a:lstStyle/>
          <a:p>
            <a:r>
              <a:rPr lang="en-US" sz="2000" dirty="0" smtClean="0">
                <a:solidFill>
                  <a:schemeClr val="bg1"/>
                </a:solidFill>
                <a:latin typeface="Arial"/>
                <a:cs typeface="Arial"/>
              </a:rPr>
              <a:t>Effectively Communicate  2020 Climate Goals</a:t>
            </a:r>
          </a:p>
          <a:p>
            <a:endParaRPr lang="en-US" sz="1600" dirty="0" smtClean="0">
              <a:solidFill>
                <a:schemeClr val="bg1"/>
              </a:solidFill>
              <a:latin typeface="Arial"/>
              <a:cs typeface="Arial"/>
            </a:endParaRPr>
          </a:p>
          <a:p>
            <a:r>
              <a:rPr lang="en-US" sz="2000" dirty="0" smtClean="0">
                <a:solidFill>
                  <a:schemeClr val="bg1"/>
                </a:solidFill>
                <a:latin typeface="Arial"/>
                <a:cs typeface="Arial"/>
              </a:rPr>
              <a:t>Equip Yourself with Strong Business Case for Action</a:t>
            </a:r>
          </a:p>
          <a:p>
            <a:endParaRPr lang="en-US" sz="2000" dirty="0">
              <a:solidFill>
                <a:schemeClr val="bg1"/>
              </a:solidFill>
              <a:latin typeface="Arial"/>
              <a:cs typeface="Arial"/>
            </a:endParaRPr>
          </a:p>
          <a:p>
            <a:r>
              <a:rPr lang="en-US" sz="2000" dirty="0" smtClean="0">
                <a:solidFill>
                  <a:schemeClr val="bg1"/>
                </a:solidFill>
                <a:latin typeface="Arial"/>
                <a:cs typeface="Arial"/>
              </a:rPr>
              <a:t>Understand Key Opportunity Areas</a:t>
            </a:r>
          </a:p>
          <a:p>
            <a:endParaRPr lang="en-US" sz="2000" dirty="0">
              <a:solidFill>
                <a:schemeClr val="bg1"/>
              </a:solidFill>
              <a:latin typeface="Arial"/>
              <a:cs typeface="Arial"/>
            </a:endParaRPr>
          </a:p>
          <a:p>
            <a:r>
              <a:rPr lang="en-US" sz="2000" dirty="0" smtClean="0">
                <a:solidFill>
                  <a:schemeClr val="bg1"/>
                </a:solidFill>
                <a:latin typeface="Arial"/>
                <a:cs typeface="Arial"/>
              </a:rPr>
              <a:t>Learn to Engage Suppliers</a:t>
            </a:r>
          </a:p>
          <a:p>
            <a:endParaRPr lang="en-US" sz="2000" dirty="0">
              <a:latin typeface="Arial"/>
              <a:cs typeface="Arial"/>
            </a:endParaRPr>
          </a:p>
          <a:p>
            <a:r>
              <a:rPr lang="en-US" sz="2000" dirty="0" smtClean="0">
                <a:latin typeface="Arial"/>
                <a:cs typeface="Arial"/>
              </a:rPr>
              <a:t>Provide Feedback on Scenario Planner</a:t>
            </a:r>
            <a:endParaRPr lang="en-US" sz="2000" dirty="0">
              <a:latin typeface="Arial"/>
              <a:cs typeface="Arial"/>
            </a:endParaRPr>
          </a:p>
          <a:p>
            <a:endParaRPr lang="en-US" sz="2000" dirty="0" smtClean="0">
              <a:solidFill>
                <a:schemeClr val="bg1"/>
              </a:solidFill>
              <a:latin typeface="Arial"/>
              <a:cs typeface="Arial"/>
            </a:endParaRPr>
          </a:p>
          <a:p>
            <a:endParaRPr lang="en-US" sz="2000" dirty="0">
              <a:solidFill>
                <a:schemeClr val="bg1"/>
              </a:solidFill>
              <a:latin typeface="Arial"/>
              <a:cs typeface="Arial"/>
            </a:endParaRPr>
          </a:p>
        </p:txBody>
      </p:sp>
      <p:cxnSp>
        <p:nvCxnSpPr>
          <p:cNvPr id="18" name="Straight Connector 17"/>
          <p:cNvCxnSpPr/>
          <p:nvPr/>
        </p:nvCxnSpPr>
        <p:spPr>
          <a:xfrm>
            <a:off x="267808" y="262128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7808" y="353568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28600" y="445008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67808" y="5079469"/>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0440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Textured</Template>
  <TotalTime>5139</TotalTime>
  <Words>2545</Words>
  <Application>Microsoft Office PowerPoint</Application>
  <PresentationFormat>On-screen Show (4:3)</PresentationFormat>
  <Paragraphs>387</Paragraphs>
  <Slides>27</Slides>
  <Notes>27</Notes>
  <HiddenSlides>0</HiddenSlides>
  <MMClips>1</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WWF CLEAN ECONOMY:  Financial Times Ad  Dec/18 (final official day of COP15)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BETTER EARTH.  BETTER BUSINESS.</vt:lpstr>
      <vt:lpstr>WWF MISSION</vt:lpstr>
      <vt:lpstr>PowerPoint Presentation</vt:lpstr>
      <vt:lpstr>PowerPoint Presentation</vt:lpstr>
      <vt:lpstr>PowerPoint Presentation</vt:lpstr>
      <vt:lpstr>PowerPoint Presentation</vt:lpstr>
      <vt:lpstr>PowerPoint Presentation</vt:lpstr>
      <vt:lpstr>PowerPoint Presentation</vt:lpstr>
      <vt:lpstr>THE POWER OF OUR PARTNERSHIP</vt:lpstr>
      <vt:lpstr>PowerPoint Presentation</vt:lpstr>
      <vt:lpstr>PowerPoint Presentation</vt:lpstr>
      <vt:lpstr>PowerPoint Presentation</vt:lpstr>
      <vt:lpstr>PowerPoint Presentation</vt:lpstr>
    </vt:vector>
  </TitlesOfParts>
  <Company>Sidecar Creative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Williams</dc:creator>
  <cp:lastModifiedBy>N</cp:lastModifiedBy>
  <cp:revision>306</cp:revision>
  <dcterms:created xsi:type="dcterms:W3CDTF">2013-02-14T20:46:49Z</dcterms:created>
  <dcterms:modified xsi:type="dcterms:W3CDTF">2013-09-08T16:34:26Z</dcterms:modified>
</cp:coreProperties>
</file>